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sldIdLst>
    <p:sldId id="256" r:id="rId2"/>
    <p:sldId id="273" r:id="rId3"/>
    <p:sldId id="258" r:id="rId4"/>
    <p:sldId id="257" r:id="rId5"/>
    <p:sldId id="260" r:id="rId6"/>
    <p:sldId id="261" r:id="rId7"/>
    <p:sldId id="262" r:id="rId8"/>
    <p:sldId id="263" r:id="rId9"/>
    <p:sldId id="264" r:id="rId10"/>
    <p:sldId id="265" r:id="rId11"/>
    <p:sldId id="266" r:id="rId12"/>
    <p:sldId id="267" r:id="rId13"/>
    <p:sldId id="272" r:id="rId14"/>
    <p:sldId id="274" r:id="rId15"/>
    <p:sldId id="268" r:id="rId16"/>
    <p:sldId id="269" r:id="rId17"/>
    <p:sldId id="270"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9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4.xml.rels><?xml version="1.0" encoding="UTF-8" standalone="yes"?>
<Relationships xmlns="http://schemas.openxmlformats.org/package/2006/relationships"><Relationship Id="rId3" Type="http://schemas.openxmlformats.org/officeDocument/2006/relationships/hyperlink" Target="https://www.e-tar.lt/portal/lt/legalAct/1d8f8290517211ee81b8b446907f594f" TargetMode="External"/><Relationship Id="rId2" Type="http://schemas.openxmlformats.org/officeDocument/2006/relationships/hyperlink" Target="https://www.e-tar.lt/portal/lt/legalAct/f030a90050a911ee81b8b446907f594f" TargetMode="External"/><Relationship Id="rId1" Type="http://schemas.openxmlformats.org/officeDocument/2006/relationships/hyperlink" Target="https://www.e-tar.lt/portal/lt/legalAct/e18db64050a911ee81b8b446907f594f" TargetMode="External"/><Relationship Id="rId5" Type="http://schemas.openxmlformats.org/officeDocument/2006/relationships/hyperlink" Target="https://www.nsa.smm.lt/2023/09/29/skeliamos-galutines-brandos-egzaminu-uzduociu-aprasu-projektu-versijos/" TargetMode="External"/><Relationship Id="rId4" Type="http://schemas.openxmlformats.org/officeDocument/2006/relationships/hyperlink" Target="https://www.nsa.smm.lt/2023/09/13/brandos-egzaminu-tvarka-siais-metais-dvyliktokams-ir-vienuoliktokams-skirsis-skelbiami-tvarkarasciai/" TargetMode="External"/></Relationships>
</file>

<file path=ppt/diagrams/_rels/drawing4.xml.rels><?xml version="1.0" encoding="UTF-8" standalone="yes"?>
<Relationships xmlns="http://schemas.openxmlformats.org/package/2006/relationships"><Relationship Id="rId3" Type="http://schemas.openxmlformats.org/officeDocument/2006/relationships/hyperlink" Target="https://www.e-tar.lt/portal/lt/legalAct/1d8f8290517211ee81b8b446907f594f" TargetMode="External"/><Relationship Id="rId2" Type="http://schemas.openxmlformats.org/officeDocument/2006/relationships/hyperlink" Target="https://www.e-tar.lt/portal/lt/legalAct/f030a90050a911ee81b8b446907f594f" TargetMode="External"/><Relationship Id="rId1" Type="http://schemas.openxmlformats.org/officeDocument/2006/relationships/hyperlink" Target="https://www.e-tar.lt/portal/lt/legalAct/e18db64050a911ee81b8b446907f594f" TargetMode="External"/><Relationship Id="rId5" Type="http://schemas.openxmlformats.org/officeDocument/2006/relationships/hyperlink" Target="https://www.nsa.smm.lt/2023/09/29/skeliamos-galutines-brandos-egzaminu-uzduociu-aprasu-projektu-versijos/" TargetMode="External"/><Relationship Id="rId4" Type="http://schemas.openxmlformats.org/officeDocument/2006/relationships/hyperlink" Target="https://www.nsa.smm.lt/2023/09/13/brandos-egzaminu-tvarka-siais-metais-dvyliktokams-ir-vienuoliktokams-skirsis-skelbiami-tvarkarasciai/"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A24C5B-558D-47D5-9E7E-EBF4F47C73D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F081934-4796-4803-AFFE-15900682F50A}">
      <dgm:prSet/>
      <dgm:spPr/>
      <dgm:t>
        <a:bodyPr/>
        <a:lstStyle/>
        <a:p>
          <a:r>
            <a:rPr lang="lt-LT"/>
            <a:t>11. </a:t>
          </a:r>
          <a:r>
            <a:rPr lang="lt-LT" b="1"/>
            <a:t>Prašymą</a:t>
          </a:r>
          <a:r>
            <a:rPr lang="lt-LT"/>
            <a:t> laikyti dalykų brandos egzaminus kandidatas </a:t>
          </a:r>
          <a:r>
            <a:rPr lang="lt-LT" b="1"/>
            <a:t>teikia mokyklos vadovui</a:t>
          </a:r>
          <a:r>
            <a:rPr lang="lt-LT"/>
            <a:t>. Prašyme turi būti nurodomi pasirinkti individualaus ugdymo plano dalykų brandos egzaminai ir patvirtinamas susipažinimas su valstybinių brandos egzaminų organizavimą ir vykdymą reglamentuojančiomis aprašo nuostatomis. </a:t>
          </a:r>
          <a:endParaRPr lang="en-US"/>
        </a:p>
      </dgm:t>
    </dgm:pt>
    <dgm:pt modelId="{B60AF31C-4492-4542-B751-EAC92BB54638}" type="parTrans" cxnId="{5D602CBC-EEC5-40FA-BEC6-1A371C97D038}">
      <dgm:prSet/>
      <dgm:spPr/>
      <dgm:t>
        <a:bodyPr/>
        <a:lstStyle/>
        <a:p>
          <a:endParaRPr lang="en-US"/>
        </a:p>
      </dgm:t>
    </dgm:pt>
    <dgm:pt modelId="{02782B30-31FE-4521-BCDD-B85AB1A944EF}" type="sibTrans" cxnId="{5D602CBC-EEC5-40FA-BEC6-1A371C97D038}">
      <dgm:prSet/>
      <dgm:spPr/>
      <dgm:t>
        <a:bodyPr/>
        <a:lstStyle/>
        <a:p>
          <a:endParaRPr lang="en-US"/>
        </a:p>
      </dgm:t>
    </dgm:pt>
    <dgm:pt modelId="{281FC510-03C5-45BD-9AD6-430D7CA7ADE7}">
      <dgm:prSet/>
      <dgm:spPr/>
      <dgm:t>
        <a:bodyPr/>
        <a:lstStyle/>
        <a:p>
          <a:r>
            <a:rPr lang="lt-LT" b="1"/>
            <a:t>Specialiųjų ugdymosi poreikių turintis</a:t>
          </a:r>
          <a:r>
            <a:rPr lang="lt-LT"/>
            <a:t> kandidatas </a:t>
          </a:r>
          <a:r>
            <a:rPr lang="lt-LT" b="1"/>
            <a:t>pateikia prašymą pritaikyti brandos egzaminus ir pedagoginės psichologinės tarnybos pažymą apie brandos egzaminų užduoties formos, vykdymo ir vertinimo instrukcijų pritaikymo pobūdį</a:t>
          </a:r>
          <a:r>
            <a:rPr lang="lt-LT"/>
            <a:t>. </a:t>
          </a:r>
          <a:endParaRPr lang="en-US"/>
        </a:p>
      </dgm:t>
    </dgm:pt>
    <dgm:pt modelId="{E846CE12-E4EA-49A7-9C39-903C831BA2F7}" type="parTrans" cxnId="{D472E75D-32FE-435D-868E-8A184CBBE867}">
      <dgm:prSet/>
      <dgm:spPr/>
      <dgm:t>
        <a:bodyPr/>
        <a:lstStyle/>
        <a:p>
          <a:endParaRPr lang="en-US"/>
        </a:p>
      </dgm:t>
    </dgm:pt>
    <dgm:pt modelId="{366935AB-15B7-430A-B9E5-A113B2502477}" type="sibTrans" cxnId="{D472E75D-32FE-435D-868E-8A184CBBE867}">
      <dgm:prSet/>
      <dgm:spPr/>
      <dgm:t>
        <a:bodyPr/>
        <a:lstStyle/>
        <a:p>
          <a:endParaRPr lang="en-US"/>
        </a:p>
      </dgm:t>
    </dgm:pt>
    <dgm:pt modelId="{286B6B27-CEA9-4EB9-BB98-BA11DEFF579C}">
      <dgm:prSet/>
      <dgm:spPr/>
      <dgm:t>
        <a:bodyPr/>
        <a:lstStyle/>
        <a:p>
          <a:r>
            <a:rPr lang="lt-LT"/>
            <a:t>Mokyklų, kurių nuostatuose (įstatuose) </a:t>
          </a:r>
          <a:r>
            <a:rPr lang="lt-LT" b="1"/>
            <a:t>įteisintas mokymas lenkų tautinės mažumos kalba arba kuriose mokomasi lenkų tautinės mažumos kalbos</a:t>
          </a:r>
          <a:r>
            <a:rPr lang="lt-LT"/>
            <a:t>, 2023–2024 m. m. </a:t>
          </a:r>
          <a:r>
            <a:rPr lang="lt-LT" b="1"/>
            <a:t>IV gimnazijos klasės mokinys prašyme papildomai nurodo</a:t>
          </a:r>
          <a:r>
            <a:rPr lang="lt-LT"/>
            <a:t>, ar </a:t>
          </a:r>
          <a:r>
            <a:rPr lang="lt-LT" b="1"/>
            <a:t>planuoja perlaikyti 2022–2023 m. m. laikytą lenkų</a:t>
          </a:r>
          <a:r>
            <a:rPr lang="lt-LT"/>
            <a:t> tautinės mažumos gimtosios kalbos ir literatūros </a:t>
          </a:r>
          <a:r>
            <a:rPr lang="lt-LT" b="1"/>
            <a:t>tarpinį patikrinimą.</a:t>
          </a:r>
          <a:r>
            <a:rPr lang="lt-LT"/>
            <a:t> </a:t>
          </a:r>
          <a:endParaRPr lang="en-US"/>
        </a:p>
      </dgm:t>
    </dgm:pt>
    <dgm:pt modelId="{D11D3403-A5DC-48B6-82A5-8546BD51CA0C}" type="parTrans" cxnId="{045390D1-3AF0-48B9-810D-A05C31D18287}">
      <dgm:prSet/>
      <dgm:spPr/>
      <dgm:t>
        <a:bodyPr/>
        <a:lstStyle/>
        <a:p>
          <a:endParaRPr lang="en-US"/>
        </a:p>
      </dgm:t>
    </dgm:pt>
    <dgm:pt modelId="{CFB2AE7F-B24E-4C46-8161-77AE654716CA}" type="sibTrans" cxnId="{045390D1-3AF0-48B9-810D-A05C31D18287}">
      <dgm:prSet/>
      <dgm:spPr/>
      <dgm:t>
        <a:bodyPr/>
        <a:lstStyle/>
        <a:p>
          <a:endParaRPr lang="en-US"/>
        </a:p>
      </dgm:t>
    </dgm:pt>
    <dgm:pt modelId="{993BC27C-082A-42C0-894C-C42CF80DE4B6}" type="pres">
      <dgm:prSet presAssocID="{42A24C5B-558D-47D5-9E7E-EBF4F47C73D3}" presName="linear" presStyleCnt="0">
        <dgm:presLayoutVars>
          <dgm:animLvl val="lvl"/>
          <dgm:resizeHandles val="exact"/>
        </dgm:presLayoutVars>
      </dgm:prSet>
      <dgm:spPr/>
    </dgm:pt>
    <dgm:pt modelId="{6D812211-F951-400C-8087-C92724996224}" type="pres">
      <dgm:prSet presAssocID="{3F081934-4796-4803-AFFE-15900682F50A}" presName="parentText" presStyleLbl="node1" presStyleIdx="0" presStyleCnt="3">
        <dgm:presLayoutVars>
          <dgm:chMax val="0"/>
          <dgm:bulletEnabled val="1"/>
        </dgm:presLayoutVars>
      </dgm:prSet>
      <dgm:spPr/>
    </dgm:pt>
    <dgm:pt modelId="{57370359-3C5B-43D2-AC9E-4D94D6860D02}" type="pres">
      <dgm:prSet presAssocID="{02782B30-31FE-4521-BCDD-B85AB1A944EF}" presName="spacer" presStyleCnt="0"/>
      <dgm:spPr/>
    </dgm:pt>
    <dgm:pt modelId="{3397A093-A929-49F3-BD09-D756987C1EAE}" type="pres">
      <dgm:prSet presAssocID="{281FC510-03C5-45BD-9AD6-430D7CA7ADE7}" presName="parentText" presStyleLbl="node1" presStyleIdx="1" presStyleCnt="3">
        <dgm:presLayoutVars>
          <dgm:chMax val="0"/>
          <dgm:bulletEnabled val="1"/>
        </dgm:presLayoutVars>
      </dgm:prSet>
      <dgm:spPr/>
    </dgm:pt>
    <dgm:pt modelId="{69610544-8102-439E-9AF1-85831E70A9C4}" type="pres">
      <dgm:prSet presAssocID="{366935AB-15B7-430A-B9E5-A113B2502477}" presName="spacer" presStyleCnt="0"/>
      <dgm:spPr/>
    </dgm:pt>
    <dgm:pt modelId="{2FDAC68C-ED24-46F9-8F78-6C9F6EA1E406}" type="pres">
      <dgm:prSet presAssocID="{286B6B27-CEA9-4EB9-BB98-BA11DEFF579C}" presName="parentText" presStyleLbl="node1" presStyleIdx="2" presStyleCnt="3">
        <dgm:presLayoutVars>
          <dgm:chMax val="0"/>
          <dgm:bulletEnabled val="1"/>
        </dgm:presLayoutVars>
      </dgm:prSet>
      <dgm:spPr/>
    </dgm:pt>
  </dgm:ptLst>
  <dgm:cxnLst>
    <dgm:cxn modelId="{D472E75D-32FE-435D-868E-8A184CBBE867}" srcId="{42A24C5B-558D-47D5-9E7E-EBF4F47C73D3}" destId="{281FC510-03C5-45BD-9AD6-430D7CA7ADE7}" srcOrd="1" destOrd="0" parTransId="{E846CE12-E4EA-49A7-9C39-903C831BA2F7}" sibTransId="{366935AB-15B7-430A-B9E5-A113B2502477}"/>
    <dgm:cxn modelId="{D2D2454E-FF67-4522-A4B5-CBACFDD7A0FA}" type="presOf" srcId="{281FC510-03C5-45BD-9AD6-430D7CA7ADE7}" destId="{3397A093-A929-49F3-BD09-D756987C1EAE}" srcOrd="0" destOrd="0" presId="urn:microsoft.com/office/officeart/2005/8/layout/vList2"/>
    <dgm:cxn modelId="{A538BE7C-4D35-4D77-913B-09F40FA46A20}" type="presOf" srcId="{286B6B27-CEA9-4EB9-BB98-BA11DEFF579C}" destId="{2FDAC68C-ED24-46F9-8F78-6C9F6EA1E406}" srcOrd="0" destOrd="0" presId="urn:microsoft.com/office/officeart/2005/8/layout/vList2"/>
    <dgm:cxn modelId="{7A32FA83-7D75-4CB0-B9A4-A8E83EF318B0}" type="presOf" srcId="{3F081934-4796-4803-AFFE-15900682F50A}" destId="{6D812211-F951-400C-8087-C92724996224}" srcOrd="0" destOrd="0" presId="urn:microsoft.com/office/officeart/2005/8/layout/vList2"/>
    <dgm:cxn modelId="{9CA7EC89-58B2-4275-B53C-DFDEE57EB13C}" type="presOf" srcId="{42A24C5B-558D-47D5-9E7E-EBF4F47C73D3}" destId="{993BC27C-082A-42C0-894C-C42CF80DE4B6}" srcOrd="0" destOrd="0" presId="urn:microsoft.com/office/officeart/2005/8/layout/vList2"/>
    <dgm:cxn modelId="{5D602CBC-EEC5-40FA-BEC6-1A371C97D038}" srcId="{42A24C5B-558D-47D5-9E7E-EBF4F47C73D3}" destId="{3F081934-4796-4803-AFFE-15900682F50A}" srcOrd="0" destOrd="0" parTransId="{B60AF31C-4492-4542-B751-EAC92BB54638}" sibTransId="{02782B30-31FE-4521-BCDD-B85AB1A944EF}"/>
    <dgm:cxn modelId="{045390D1-3AF0-48B9-810D-A05C31D18287}" srcId="{42A24C5B-558D-47D5-9E7E-EBF4F47C73D3}" destId="{286B6B27-CEA9-4EB9-BB98-BA11DEFF579C}" srcOrd="2" destOrd="0" parTransId="{D11D3403-A5DC-48B6-82A5-8546BD51CA0C}" sibTransId="{CFB2AE7F-B24E-4C46-8161-77AE654716CA}"/>
    <dgm:cxn modelId="{0C37B084-18D2-40F5-A858-D8394E2960E0}" type="presParOf" srcId="{993BC27C-082A-42C0-894C-C42CF80DE4B6}" destId="{6D812211-F951-400C-8087-C92724996224}" srcOrd="0" destOrd="0" presId="urn:microsoft.com/office/officeart/2005/8/layout/vList2"/>
    <dgm:cxn modelId="{CE68889B-CC90-45CA-AA92-FC16962EB3E7}" type="presParOf" srcId="{993BC27C-082A-42C0-894C-C42CF80DE4B6}" destId="{57370359-3C5B-43D2-AC9E-4D94D6860D02}" srcOrd="1" destOrd="0" presId="urn:microsoft.com/office/officeart/2005/8/layout/vList2"/>
    <dgm:cxn modelId="{8ECED838-4DB4-464B-A2ED-0F34D761E8FD}" type="presParOf" srcId="{993BC27C-082A-42C0-894C-C42CF80DE4B6}" destId="{3397A093-A929-49F3-BD09-D756987C1EAE}" srcOrd="2" destOrd="0" presId="urn:microsoft.com/office/officeart/2005/8/layout/vList2"/>
    <dgm:cxn modelId="{E4D58C44-CFD5-4310-8AE4-3ADA7B83FFAF}" type="presParOf" srcId="{993BC27C-082A-42C0-894C-C42CF80DE4B6}" destId="{69610544-8102-439E-9AF1-85831E70A9C4}" srcOrd="3" destOrd="0" presId="urn:microsoft.com/office/officeart/2005/8/layout/vList2"/>
    <dgm:cxn modelId="{9807ACF3-FE4B-434C-9B71-89AE87A8860B}" type="presParOf" srcId="{993BC27C-082A-42C0-894C-C42CF80DE4B6}" destId="{2FDAC68C-ED24-46F9-8F78-6C9F6EA1E40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BAF789-3047-4258-AEFA-49F8D6731EB0}"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n-US"/>
        </a:p>
      </dgm:t>
    </dgm:pt>
    <dgm:pt modelId="{CCA08DA1-645B-4349-97CA-0DF7952A1B25}">
      <dgm:prSet/>
      <dgm:spPr/>
      <dgm:t>
        <a:bodyPr/>
        <a:lstStyle/>
        <a:p>
          <a:r>
            <a:rPr lang="lt-LT" b="1"/>
            <a:t>Prašymą iki einamųjų metų lapkričio 24 d. dėl brandos egzaminų </a:t>
          </a:r>
          <a:r>
            <a:rPr lang="lt-LT"/>
            <a:t>pateikia:</a:t>
          </a:r>
          <a:endParaRPr lang="en-US"/>
        </a:p>
      </dgm:t>
    </dgm:pt>
    <dgm:pt modelId="{2F74AC55-A622-4F6A-AE2C-B97F84AAA2CA}" type="parTrans" cxnId="{C574C2F9-B1E5-4844-B865-41089BE02C7F}">
      <dgm:prSet/>
      <dgm:spPr/>
      <dgm:t>
        <a:bodyPr/>
        <a:lstStyle/>
        <a:p>
          <a:endParaRPr lang="en-US"/>
        </a:p>
      </dgm:t>
    </dgm:pt>
    <dgm:pt modelId="{FEBF1DAB-8294-42AA-B53E-75F24EB14F93}" type="sibTrans" cxnId="{C574C2F9-B1E5-4844-B865-41089BE02C7F}">
      <dgm:prSet/>
      <dgm:spPr/>
      <dgm:t>
        <a:bodyPr/>
        <a:lstStyle/>
        <a:p>
          <a:endParaRPr lang="en-US"/>
        </a:p>
      </dgm:t>
    </dgm:pt>
    <dgm:pt modelId="{98E95ACD-36E4-47BE-B34C-6D538AB80221}">
      <dgm:prSet/>
      <dgm:spPr/>
      <dgm:t>
        <a:bodyPr/>
        <a:lstStyle/>
        <a:p>
          <a:r>
            <a:rPr lang="lt-LT"/>
            <a:t>11.1. mokinys – savo mokyklos vadovui;</a:t>
          </a:r>
          <a:endParaRPr lang="en-US"/>
        </a:p>
      </dgm:t>
    </dgm:pt>
    <dgm:pt modelId="{6B88BF19-FF57-49C9-A3D8-C00A3C690460}" type="parTrans" cxnId="{0F6C392E-E859-46E9-A25A-810961C22DA9}">
      <dgm:prSet/>
      <dgm:spPr/>
      <dgm:t>
        <a:bodyPr/>
        <a:lstStyle/>
        <a:p>
          <a:endParaRPr lang="en-US"/>
        </a:p>
      </dgm:t>
    </dgm:pt>
    <dgm:pt modelId="{C63706C6-302C-4F14-A428-EA2B4B563B15}" type="sibTrans" cxnId="{0F6C392E-E859-46E9-A25A-810961C22DA9}">
      <dgm:prSet/>
      <dgm:spPr/>
      <dgm:t>
        <a:bodyPr/>
        <a:lstStyle/>
        <a:p>
          <a:endParaRPr lang="en-US"/>
        </a:p>
      </dgm:t>
    </dgm:pt>
    <dgm:pt modelId="{6107F519-B9CD-448D-A8E8-52A972FE2D6F}">
      <dgm:prSet/>
      <dgm:spPr/>
      <dgm:t>
        <a:bodyPr/>
        <a:lstStyle/>
        <a:p>
          <a:r>
            <a:rPr lang="lt-LT"/>
            <a:t>11.2. buvęs mokinys – mokyklos, išdavusios mokymosi pasiekimų pažymėjimą, vadovui. (...)</a:t>
          </a:r>
          <a:endParaRPr lang="en-US"/>
        </a:p>
      </dgm:t>
    </dgm:pt>
    <dgm:pt modelId="{211B758D-1B37-45DA-AD97-000E7EDD4531}" type="parTrans" cxnId="{6B14B483-10D4-4FEF-B710-50C0A08E2D99}">
      <dgm:prSet/>
      <dgm:spPr/>
      <dgm:t>
        <a:bodyPr/>
        <a:lstStyle/>
        <a:p>
          <a:endParaRPr lang="en-US"/>
        </a:p>
      </dgm:t>
    </dgm:pt>
    <dgm:pt modelId="{B0351CA7-4043-40B6-B51A-1B67F0E35840}" type="sibTrans" cxnId="{6B14B483-10D4-4FEF-B710-50C0A08E2D99}">
      <dgm:prSet/>
      <dgm:spPr/>
      <dgm:t>
        <a:bodyPr/>
        <a:lstStyle/>
        <a:p>
          <a:endParaRPr lang="en-US"/>
        </a:p>
      </dgm:t>
    </dgm:pt>
    <dgm:pt modelId="{76990A79-554D-4E5F-86B4-D3C351A87918}">
      <dgm:prSet/>
      <dgm:spPr/>
      <dgm:t>
        <a:bodyPr/>
        <a:lstStyle/>
        <a:p>
          <a:r>
            <a:rPr lang="lt-LT"/>
            <a:t>11.3. eksternas – bazinės mokyklos vadovui.</a:t>
          </a:r>
          <a:endParaRPr lang="en-US"/>
        </a:p>
      </dgm:t>
    </dgm:pt>
    <dgm:pt modelId="{EAEDBA45-D8DF-458B-871F-16B932FC7940}" type="parTrans" cxnId="{BA700326-1C58-49D5-B365-BDD276C0DF1E}">
      <dgm:prSet/>
      <dgm:spPr/>
      <dgm:t>
        <a:bodyPr/>
        <a:lstStyle/>
        <a:p>
          <a:endParaRPr lang="en-US"/>
        </a:p>
      </dgm:t>
    </dgm:pt>
    <dgm:pt modelId="{ED775C6E-5C41-428E-83DC-FA2E950EA1D6}" type="sibTrans" cxnId="{BA700326-1C58-49D5-B365-BDD276C0DF1E}">
      <dgm:prSet/>
      <dgm:spPr/>
      <dgm:t>
        <a:bodyPr/>
        <a:lstStyle/>
        <a:p>
          <a:endParaRPr lang="en-US"/>
        </a:p>
      </dgm:t>
    </dgm:pt>
    <dgm:pt modelId="{E774BBE4-8B9C-41C5-BF68-A1AE008B46CD}">
      <dgm:prSet/>
      <dgm:spPr/>
      <dgm:t>
        <a:bodyPr/>
        <a:lstStyle/>
        <a:p>
          <a:r>
            <a:rPr lang="lt-LT"/>
            <a:t>12. Eksternas prašymą dėl atitinkamo dalyko tarpinių patikrinimų ir brandos egzaminų pasirinkimo teikia bazinės mokyklos vadovui iki einamųjų metų lapkričio 24 d.</a:t>
          </a:r>
          <a:endParaRPr lang="en-US"/>
        </a:p>
      </dgm:t>
    </dgm:pt>
    <dgm:pt modelId="{BC15A415-BD20-4619-9156-40E643CBC140}" type="parTrans" cxnId="{8ED675C6-03AE-4214-967D-03BC2752A5A4}">
      <dgm:prSet/>
      <dgm:spPr/>
      <dgm:t>
        <a:bodyPr/>
        <a:lstStyle/>
        <a:p>
          <a:endParaRPr lang="en-US"/>
        </a:p>
      </dgm:t>
    </dgm:pt>
    <dgm:pt modelId="{6FDD68AB-AB20-43A0-B4C7-FC1FD792426F}" type="sibTrans" cxnId="{8ED675C6-03AE-4214-967D-03BC2752A5A4}">
      <dgm:prSet/>
      <dgm:spPr/>
      <dgm:t>
        <a:bodyPr/>
        <a:lstStyle/>
        <a:p>
          <a:endParaRPr lang="en-US"/>
        </a:p>
      </dgm:t>
    </dgm:pt>
    <dgm:pt modelId="{CDD122B2-82DB-48D9-9207-8CD61C452930}" type="pres">
      <dgm:prSet presAssocID="{13BAF789-3047-4258-AEFA-49F8D6731EB0}" presName="outerComposite" presStyleCnt="0">
        <dgm:presLayoutVars>
          <dgm:chMax val="5"/>
          <dgm:dir/>
          <dgm:resizeHandles val="exact"/>
        </dgm:presLayoutVars>
      </dgm:prSet>
      <dgm:spPr/>
    </dgm:pt>
    <dgm:pt modelId="{1186E7A4-452B-4823-B49E-6835E41E9FE1}" type="pres">
      <dgm:prSet presAssocID="{13BAF789-3047-4258-AEFA-49F8D6731EB0}" presName="dummyMaxCanvas" presStyleCnt="0">
        <dgm:presLayoutVars/>
      </dgm:prSet>
      <dgm:spPr/>
    </dgm:pt>
    <dgm:pt modelId="{4976FFDE-AA43-4576-8778-7850322714FD}" type="pres">
      <dgm:prSet presAssocID="{13BAF789-3047-4258-AEFA-49F8D6731EB0}" presName="TwoNodes_1" presStyleLbl="node1" presStyleIdx="0" presStyleCnt="2">
        <dgm:presLayoutVars>
          <dgm:bulletEnabled val="1"/>
        </dgm:presLayoutVars>
      </dgm:prSet>
      <dgm:spPr/>
    </dgm:pt>
    <dgm:pt modelId="{56A5D8C9-827E-49C4-A213-2EFBBCAEC38C}" type="pres">
      <dgm:prSet presAssocID="{13BAF789-3047-4258-AEFA-49F8D6731EB0}" presName="TwoNodes_2" presStyleLbl="node1" presStyleIdx="1" presStyleCnt="2">
        <dgm:presLayoutVars>
          <dgm:bulletEnabled val="1"/>
        </dgm:presLayoutVars>
      </dgm:prSet>
      <dgm:spPr/>
    </dgm:pt>
    <dgm:pt modelId="{74FDE2D7-C45B-49E6-9CD9-05A504BADF41}" type="pres">
      <dgm:prSet presAssocID="{13BAF789-3047-4258-AEFA-49F8D6731EB0}" presName="TwoConn_1-2" presStyleLbl="fgAccFollowNode1" presStyleIdx="0" presStyleCnt="1">
        <dgm:presLayoutVars>
          <dgm:bulletEnabled val="1"/>
        </dgm:presLayoutVars>
      </dgm:prSet>
      <dgm:spPr/>
    </dgm:pt>
    <dgm:pt modelId="{2BD0B7AE-163E-402C-AAB9-94EF2BBE4F55}" type="pres">
      <dgm:prSet presAssocID="{13BAF789-3047-4258-AEFA-49F8D6731EB0}" presName="TwoNodes_1_text" presStyleLbl="node1" presStyleIdx="1" presStyleCnt="2">
        <dgm:presLayoutVars>
          <dgm:bulletEnabled val="1"/>
        </dgm:presLayoutVars>
      </dgm:prSet>
      <dgm:spPr/>
    </dgm:pt>
    <dgm:pt modelId="{46D3ED7F-AA6C-4599-8A3A-5F6DBE02BC93}" type="pres">
      <dgm:prSet presAssocID="{13BAF789-3047-4258-AEFA-49F8D6731EB0}" presName="TwoNodes_2_text" presStyleLbl="node1" presStyleIdx="1" presStyleCnt="2">
        <dgm:presLayoutVars>
          <dgm:bulletEnabled val="1"/>
        </dgm:presLayoutVars>
      </dgm:prSet>
      <dgm:spPr/>
    </dgm:pt>
  </dgm:ptLst>
  <dgm:cxnLst>
    <dgm:cxn modelId="{C347B111-C58F-441D-8765-3C07A0E00BE3}" type="presOf" srcId="{E774BBE4-8B9C-41C5-BF68-A1AE008B46CD}" destId="{46D3ED7F-AA6C-4599-8A3A-5F6DBE02BC93}" srcOrd="1" destOrd="3" presId="urn:microsoft.com/office/officeart/2005/8/layout/vProcess5"/>
    <dgm:cxn modelId="{26FEEB18-61C9-4128-AF81-69D59C82DD05}" type="presOf" srcId="{E774BBE4-8B9C-41C5-BF68-A1AE008B46CD}" destId="{56A5D8C9-827E-49C4-A213-2EFBBCAEC38C}" srcOrd="0" destOrd="3" presId="urn:microsoft.com/office/officeart/2005/8/layout/vProcess5"/>
    <dgm:cxn modelId="{BA700326-1C58-49D5-B365-BDD276C0DF1E}" srcId="{98E95ACD-36E4-47BE-B34C-6D538AB80221}" destId="{76990A79-554D-4E5F-86B4-D3C351A87918}" srcOrd="1" destOrd="0" parTransId="{EAEDBA45-D8DF-458B-871F-16B932FC7940}" sibTransId="{ED775C6E-5C41-428E-83DC-FA2E950EA1D6}"/>
    <dgm:cxn modelId="{0F6C392E-E859-46E9-A25A-810961C22DA9}" srcId="{13BAF789-3047-4258-AEFA-49F8D6731EB0}" destId="{98E95ACD-36E4-47BE-B34C-6D538AB80221}" srcOrd="1" destOrd="0" parTransId="{6B88BF19-FF57-49C9-A3D8-C00A3C690460}" sibTransId="{C63706C6-302C-4F14-A428-EA2B4B563B15}"/>
    <dgm:cxn modelId="{2EA86976-6DFC-4022-86A3-9A2E9CCF8F3A}" type="presOf" srcId="{6107F519-B9CD-448D-A8E8-52A972FE2D6F}" destId="{46D3ED7F-AA6C-4599-8A3A-5F6DBE02BC93}" srcOrd="1" destOrd="1" presId="urn:microsoft.com/office/officeart/2005/8/layout/vProcess5"/>
    <dgm:cxn modelId="{3B0AC87D-A32F-4B76-AB36-6B8F49F8076F}" type="presOf" srcId="{CCA08DA1-645B-4349-97CA-0DF7952A1B25}" destId="{4976FFDE-AA43-4576-8778-7850322714FD}" srcOrd="0" destOrd="0" presId="urn:microsoft.com/office/officeart/2005/8/layout/vProcess5"/>
    <dgm:cxn modelId="{BE3F7A80-8585-44ED-8C01-327CC7CFD0BB}" type="presOf" srcId="{6107F519-B9CD-448D-A8E8-52A972FE2D6F}" destId="{56A5D8C9-827E-49C4-A213-2EFBBCAEC38C}" srcOrd="0" destOrd="1" presId="urn:microsoft.com/office/officeart/2005/8/layout/vProcess5"/>
    <dgm:cxn modelId="{BA4F2181-0649-4F5A-9A12-070BA73D4800}" type="presOf" srcId="{CCA08DA1-645B-4349-97CA-0DF7952A1B25}" destId="{2BD0B7AE-163E-402C-AAB9-94EF2BBE4F55}" srcOrd="1" destOrd="0" presId="urn:microsoft.com/office/officeart/2005/8/layout/vProcess5"/>
    <dgm:cxn modelId="{6B14B483-10D4-4FEF-B710-50C0A08E2D99}" srcId="{98E95ACD-36E4-47BE-B34C-6D538AB80221}" destId="{6107F519-B9CD-448D-A8E8-52A972FE2D6F}" srcOrd="0" destOrd="0" parTransId="{211B758D-1B37-45DA-AD97-000E7EDD4531}" sibTransId="{B0351CA7-4043-40B6-B51A-1B67F0E35840}"/>
    <dgm:cxn modelId="{19E6C48A-AB31-483D-93AD-DEA1FD7577B9}" type="presOf" srcId="{76990A79-554D-4E5F-86B4-D3C351A87918}" destId="{46D3ED7F-AA6C-4599-8A3A-5F6DBE02BC93}" srcOrd="1" destOrd="2" presId="urn:microsoft.com/office/officeart/2005/8/layout/vProcess5"/>
    <dgm:cxn modelId="{22A5FEA8-B112-49A0-8A29-A83B01957A0E}" type="presOf" srcId="{76990A79-554D-4E5F-86B4-D3C351A87918}" destId="{56A5D8C9-827E-49C4-A213-2EFBBCAEC38C}" srcOrd="0" destOrd="2" presId="urn:microsoft.com/office/officeart/2005/8/layout/vProcess5"/>
    <dgm:cxn modelId="{33104FB2-678C-4DD4-8363-F3A0B9BC8D44}" type="presOf" srcId="{98E95ACD-36E4-47BE-B34C-6D538AB80221}" destId="{56A5D8C9-827E-49C4-A213-2EFBBCAEC38C}" srcOrd="0" destOrd="0" presId="urn:microsoft.com/office/officeart/2005/8/layout/vProcess5"/>
    <dgm:cxn modelId="{6DB271B4-4689-4D2B-B143-DFD6676FDE29}" type="presOf" srcId="{FEBF1DAB-8294-42AA-B53E-75F24EB14F93}" destId="{74FDE2D7-C45B-49E6-9CD9-05A504BADF41}" srcOrd="0" destOrd="0" presId="urn:microsoft.com/office/officeart/2005/8/layout/vProcess5"/>
    <dgm:cxn modelId="{75F0EBC0-4EC1-4113-BB64-50709B2832DC}" type="presOf" srcId="{98E95ACD-36E4-47BE-B34C-6D538AB80221}" destId="{46D3ED7F-AA6C-4599-8A3A-5F6DBE02BC93}" srcOrd="1" destOrd="0" presId="urn:microsoft.com/office/officeart/2005/8/layout/vProcess5"/>
    <dgm:cxn modelId="{FE3058C3-A2A2-410F-90AB-AB049D76A367}" type="presOf" srcId="{13BAF789-3047-4258-AEFA-49F8D6731EB0}" destId="{CDD122B2-82DB-48D9-9207-8CD61C452930}" srcOrd="0" destOrd="0" presId="urn:microsoft.com/office/officeart/2005/8/layout/vProcess5"/>
    <dgm:cxn modelId="{8ED675C6-03AE-4214-967D-03BC2752A5A4}" srcId="{98E95ACD-36E4-47BE-B34C-6D538AB80221}" destId="{E774BBE4-8B9C-41C5-BF68-A1AE008B46CD}" srcOrd="2" destOrd="0" parTransId="{BC15A415-BD20-4619-9156-40E643CBC140}" sibTransId="{6FDD68AB-AB20-43A0-B4C7-FC1FD792426F}"/>
    <dgm:cxn modelId="{C574C2F9-B1E5-4844-B865-41089BE02C7F}" srcId="{13BAF789-3047-4258-AEFA-49F8D6731EB0}" destId="{CCA08DA1-645B-4349-97CA-0DF7952A1B25}" srcOrd="0" destOrd="0" parTransId="{2F74AC55-A622-4F6A-AE2C-B97F84AAA2CA}" sibTransId="{FEBF1DAB-8294-42AA-B53E-75F24EB14F93}"/>
    <dgm:cxn modelId="{68007241-7E63-44C1-A9ED-8D65181D36BF}" type="presParOf" srcId="{CDD122B2-82DB-48D9-9207-8CD61C452930}" destId="{1186E7A4-452B-4823-B49E-6835E41E9FE1}" srcOrd="0" destOrd="0" presId="urn:microsoft.com/office/officeart/2005/8/layout/vProcess5"/>
    <dgm:cxn modelId="{CED1FA8D-9A1E-4702-8631-7DE31A772B27}" type="presParOf" srcId="{CDD122B2-82DB-48D9-9207-8CD61C452930}" destId="{4976FFDE-AA43-4576-8778-7850322714FD}" srcOrd="1" destOrd="0" presId="urn:microsoft.com/office/officeart/2005/8/layout/vProcess5"/>
    <dgm:cxn modelId="{92325E62-8572-4B87-BEE4-9A09CFA7991A}" type="presParOf" srcId="{CDD122B2-82DB-48D9-9207-8CD61C452930}" destId="{56A5D8C9-827E-49C4-A213-2EFBBCAEC38C}" srcOrd="2" destOrd="0" presId="urn:microsoft.com/office/officeart/2005/8/layout/vProcess5"/>
    <dgm:cxn modelId="{E7B3F7BA-429C-4046-A517-42C4F7752D45}" type="presParOf" srcId="{CDD122B2-82DB-48D9-9207-8CD61C452930}" destId="{74FDE2D7-C45B-49E6-9CD9-05A504BADF41}" srcOrd="3" destOrd="0" presId="urn:microsoft.com/office/officeart/2005/8/layout/vProcess5"/>
    <dgm:cxn modelId="{66D5F920-EA75-40F9-B756-31009452BA82}" type="presParOf" srcId="{CDD122B2-82DB-48D9-9207-8CD61C452930}" destId="{2BD0B7AE-163E-402C-AAB9-94EF2BBE4F55}" srcOrd="4" destOrd="0" presId="urn:microsoft.com/office/officeart/2005/8/layout/vProcess5"/>
    <dgm:cxn modelId="{70F911A1-D8C2-48CF-8D3D-2DD716B281C9}" type="presParOf" srcId="{CDD122B2-82DB-48D9-9207-8CD61C452930}" destId="{46D3ED7F-AA6C-4599-8A3A-5F6DBE02BC93}"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4B02CF-A356-4939-A0C4-93E8D36C62EF}" type="doc">
      <dgm:prSet loTypeId="urn:microsoft.com/office/officeart/2005/8/layout/vProcess5" loCatId="process" qsTypeId="urn:microsoft.com/office/officeart/2005/8/quickstyle/simple1" qsCatId="simple" csTypeId="urn:microsoft.com/office/officeart/2005/8/colors/colorful5" csCatId="colorful"/>
      <dgm:spPr/>
      <dgm:t>
        <a:bodyPr/>
        <a:lstStyle/>
        <a:p>
          <a:endParaRPr lang="en-US"/>
        </a:p>
      </dgm:t>
    </dgm:pt>
    <dgm:pt modelId="{1DEFF4BB-58E4-42C8-BBC7-1C109B17AA88}">
      <dgm:prSet/>
      <dgm:spPr/>
      <dgm:t>
        <a:bodyPr/>
        <a:lstStyle/>
        <a:p>
          <a:r>
            <a:rPr lang="lt-LT"/>
            <a:t>15. </a:t>
          </a:r>
          <a:r>
            <a:rPr lang="lt-LT" b="1"/>
            <a:t>Pasirinkto dalyko brandos egzamino keisti neleidžiama, </a:t>
          </a:r>
          <a:r>
            <a:rPr lang="lt-LT"/>
            <a:t>bet </a:t>
          </a:r>
          <a:r>
            <a:rPr lang="lt-LT" b="1"/>
            <a:t>iki einamųjų metų kovo 15 d. </a:t>
          </a:r>
          <a:r>
            <a:rPr lang="lt-LT"/>
            <a:t>kandidatui </a:t>
          </a:r>
          <a:r>
            <a:rPr lang="lt-LT" b="1"/>
            <a:t>leidžiama pareikšti </a:t>
          </a:r>
          <a:r>
            <a:rPr lang="lt-LT"/>
            <a:t>mokyklos, kurioje teikė prašymą laikyti brandos egzaminus, vadovui </a:t>
          </a:r>
          <a:r>
            <a:rPr lang="lt-LT" b="1"/>
            <a:t>atsisakymą raštu ar elektroniniu būdu laikyti vieną ar kelis iš savo pasirinktų brandos egzaminų. </a:t>
          </a:r>
          <a:r>
            <a:rPr lang="lt-LT"/>
            <a:t>Atsisakęs laikyti brandos egzaminą kandidatas į brandos egzaminų vykdymo protokolus neįrašomas.</a:t>
          </a:r>
          <a:endParaRPr lang="en-US"/>
        </a:p>
      </dgm:t>
    </dgm:pt>
    <dgm:pt modelId="{38CF53D6-BEF9-41D8-8172-B296612A6343}" type="parTrans" cxnId="{2F140846-AFDF-445B-AF04-3ADB24F7D464}">
      <dgm:prSet/>
      <dgm:spPr/>
      <dgm:t>
        <a:bodyPr/>
        <a:lstStyle/>
        <a:p>
          <a:endParaRPr lang="en-US"/>
        </a:p>
      </dgm:t>
    </dgm:pt>
    <dgm:pt modelId="{100AD62D-D59B-4377-8FE9-AA1957859E90}" type="sibTrans" cxnId="{2F140846-AFDF-445B-AF04-3ADB24F7D464}">
      <dgm:prSet/>
      <dgm:spPr/>
      <dgm:t>
        <a:bodyPr/>
        <a:lstStyle/>
        <a:p>
          <a:endParaRPr lang="en-US"/>
        </a:p>
      </dgm:t>
    </dgm:pt>
    <dgm:pt modelId="{C8C2E9C3-7A3E-423D-B2B8-F9198D6D8FB4}">
      <dgm:prSet/>
      <dgm:spPr/>
      <dgm:t>
        <a:bodyPr/>
        <a:lstStyle/>
        <a:p>
          <a:r>
            <a:rPr lang="lt-LT"/>
            <a:t>16. </a:t>
          </a:r>
          <a:r>
            <a:rPr lang="lt-LT" b="1"/>
            <a:t>Prašymai dėl atsisakymo laikyti tarpinius patikrinimus nepriimami. </a:t>
          </a:r>
          <a:r>
            <a:rPr lang="lt-LT"/>
            <a:t>Tarpinius patikrinimus mokiniai laiko tų vidurinio ugdymo programos dalykų, kurių mokosi. Buvęs mokinys ir eksternas laiko tik pasirinktų valstybinių brandos egzaminų dalykų tarpinius patikrinimus.</a:t>
          </a:r>
          <a:endParaRPr lang="en-US"/>
        </a:p>
      </dgm:t>
    </dgm:pt>
    <dgm:pt modelId="{D4B0E858-15AB-4DBA-9B52-61959AC32D1F}" type="parTrans" cxnId="{0FEA446C-2980-4E46-8E42-1386CDC9FE23}">
      <dgm:prSet/>
      <dgm:spPr/>
      <dgm:t>
        <a:bodyPr/>
        <a:lstStyle/>
        <a:p>
          <a:endParaRPr lang="en-US"/>
        </a:p>
      </dgm:t>
    </dgm:pt>
    <dgm:pt modelId="{4C27A0ED-1A38-48B4-978B-A9F93CD4B343}" type="sibTrans" cxnId="{0FEA446C-2980-4E46-8E42-1386CDC9FE23}">
      <dgm:prSet/>
      <dgm:spPr/>
      <dgm:t>
        <a:bodyPr/>
        <a:lstStyle/>
        <a:p>
          <a:endParaRPr lang="en-US"/>
        </a:p>
      </dgm:t>
    </dgm:pt>
    <dgm:pt modelId="{0A5F2347-E28B-4471-8F72-6A3CFBEAD151}" type="pres">
      <dgm:prSet presAssocID="{5B4B02CF-A356-4939-A0C4-93E8D36C62EF}" presName="outerComposite" presStyleCnt="0">
        <dgm:presLayoutVars>
          <dgm:chMax val="5"/>
          <dgm:dir/>
          <dgm:resizeHandles val="exact"/>
        </dgm:presLayoutVars>
      </dgm:prSet>
      <dgm:spPr/>
    </dgm:pt>
    <dgm:pt modelId="{D33BE4EE-9374-412F-890A-0708A19AABD6}" type="pres">
      <dgm:prSet presAssocID="{5B4B02CF-A356-4939-A0C4-93E8D36C62EF}" presName="dummyMaxCanvas" presStyleCnt="0">
        <dgm:presLayoutVars/>
      </dgm:prSet>
      <dgm:spPr/>
    </dgm:pt>
    <dgm:pt modelId="{F28308C7-FE86-484A-A50A-ACB488D0BA8E}" type="pres">
      <dgm:prSet presAssocID="{5B4B02CF-A356-4939-A0C4-93E8D36C62EF}" presName="TwoNodes_1" presStyleLbl="node1" presStyleIdx="0" presStyleCnt="2">
        <dgm:presLayoutVars>
          <dgm:bulletEnabled val="1"/>
        </dgm:presLayoutVars>
      </dgm:prSet>
      <dgm:spPr/>
    </dgm:pt>
    <dgm:pt modelId="{720AE19B-BDE9-44B1-B5AE-3711CCC81708}" type="pres">
      <dgm:prSet presAssocID="{5B4B02CF-A356-4939-A0C4-93E8D36C62EF}" presName="TwoNodes_2" presStyleLbl="node1" presStyleIdx="1" presStyleCnt="2">
        <dgm:presLayoutVars>
          <dgm:bulletEnabled val="1"/>
        </dgm:presLayoutVars>
      </dgm:prSet>
      <dgm:spPr/>
    </dgm:pt>
    <dgm:pt modelId="{8A76B1EF-CC6F-490E-99AE-1C9C891A62BE}" type="pres">
      <dgm:prSet presAssocID="{5B4B02CF-A356-4939-A0C4-93E8D36C62EF}" presName="TwoConn_1-2" presStyleLbl="fgAccFollowNode1" presStyleIdx="0" presStyleCnt="1">
        <dgm:presLayoutVars>
          <dgm:bulletEnabled val="1"/>
        </dgm:presLayoutVars>
      </dgm:prSet>
      <dgm:spPr/>
    </dgm:pt>
    <dgm:pt modelId="{5972C5DC-423A-4353-BE5B-37145CFC0DDB}" type="pres">
      <dgm:prSet presAssocID="{5B4B02CF-A356-4939-A0C4-93E8D36C62EF}" presName="TwoNodes_1_text" presStyleLbl="node1" presStyleIdx="1" presStyleCnt="2">
        <dgm:presLayoutVars>
          <dgm:bulletEnabled val="1"/>
        </dgm:presLayoutVars>
      </dgm:prSet>
      <dgm:spPr/>
    </dgm:pt>
    <dgm:pt modelId="{EA77D415-71E1-4EA4-9EAA-2A553198E03F}" type="pres">
      <dgm:prSet presAssocID="{5B4B02CF-A356-4939-A0C4-93E8D36C62EF}" presName="TwoNodes_2_text" presStyleLbl="node1" presStyleIdx="1" presStyleCnt="2">
        <dgm:presLayoutVars>
          <dgm:bulletEnabled val="1"/>
        </dgm:presLayoutVars>
      </dgm:prSet>
      <dgm:spPr/>
    </dgm:pt>
  </dgm:ptLst>
  <dgm:cxnLst>
    <dgm:cxn modelId="{49F5C319-0CC6-4136-B5E9-A8CB702B0C47}" type="presOf" srcId="{C8C2E9C3-7A3E-423D-B2B8-F9198D6D8FB4}" destId="{EA77D415-71E1-4EA4-9EAA-2A553198E03F}" srcOrd="1" destOrd="0" presId="urn:microsoft.com/office/officeart/2005/8/layout/vProcess5"/>
    <dgm:cxn modelId="{8D2A852F-E83B-4DEC-B99A-96F21D7C0B86}" type="presOf" srcId="{1DEFF4BB-58E4-42C8-BBC7-1C109B17AA88}" destId="{5972C5DC-423A-4353-BE5B-37145CFC0DDB}" srcOrd="1" destOrd="0" presId="urn:microsoft.com/office/officeart/2005/8/layout/vProcess5"/>
    <dgm:cxn modelId="{09FC5F40-5A23-44B8-ACEA-46B360B29B79}" type="presOf" srcId="{1DEFF4BB-58E4-42C8-BBC7-1C109B17AA88}" destId="{F28308C7-FE86-484A-A50A-ACB488D0BA8E}" srcOrd="0" destOrd="0" presId="urn:microsoft.com/office/officeart/2005/8/layout/vProcess5"/>
    <dgm:cxn modelId="{2F140846-AFDF-445B-AF04-3ADB24F7D464}" srcId="{5B4B02CF-A356-4939-A0C4-93E8D36C62EF}" destId="{1DEFF4BB-58E4-42C8-BBC7-1C109B17AA88}" srcOrd="0" destOrd="0" parTransId="{38CF53D6-BEF9-41D8-8172-B296612A6343}" sibTransId="{100AD62D-D59B-4377-8FE9-AA1957859E90}"/>
    <dgm:cxn modelId="{18FC766A-1D3B-46D4-9C8A-B06B60B73F79}" type="presOf" srcId="{C8C2E9C3-7A3E-423D-B2B8-F9198D6D8FB4}" destId="{720AE19B-BDE9-44B1-B5AE-3711CCC81708}" srcOrd="0" destOrd="0" presId="urn:microsoft.com/office/officeart/2005/8/layout/vProcess5"/>
    <dgm:cxn modelId="{0FEA446C-2980-4E46-8E42-1386CDC9FE23}" srcId="{5B4B02CF-A356-4939-A0C4-93E8D36C62EF}" destId="{C8C2E9C3-7A3E-423D-B2B8-F9198D6D8FB4}" srcOrd="1" destOrd="0" parTransId="{D4B0E858-15AB-4DBA-9B52-61959AC32D1F}" sibTransId="{4C27A0ED-1A38-48B4-978B-A9F93CD4B343}"/>
    <dgm:cxn modelId="{09CF83A1-5CBA-42FC-BA48-54191C9E3667}" type="presOf" srcId="{5B4B02CF-A356-4939-A0C4-93E8D36C62EF}" destId="{0A5F2347-E28B-4471-8F72-6A3CFBEAD151}" srcOrd="0" destOrd="0" presId="urn:microsoft.com/office/officeart/2005/8/layout/vProcess5"/>
    <dgm:cxn modelId="{7FA004AD-3C2D-40D9-B91E-9993E741EF14}" type="presOf" srcId="{100AD62D-D59B-4377-8FE9-AA1957859E90}" destId="{8A76B1EF-CC6F-490E-99AE-1C9C891A62BE}" srcOrd="0" destOrd="0" presId="urn:microsoft.com/office/officeart/2005/8/layout/vProcess5"/>
    <dgm:cxn modelId="{26FF6F44-C391-49F4-A5E7-8A8725AE8169}" type="presParOf" srcId="{0A5F2347-E28B-4471-8F72-6A3CFBEAD151}" destId="{D33BE4EE-9374-412F-890A-0708A19AABD6}" srcOrd="0" destOrd="0" presId="urn:microsoft.com/office/officeart/2005/8/layout/vProcess5"/>
    <dgm:cxn modelId="{FF680B71-2A86-45EA-83EF-03EBFD1DCC0D}" type="presParOf" srcId="{0A5F2347-E28B-4471-8F72-6A3CFBEAD151}" destId="{F28308C7-FE86-484A-A50A-ACB488D0BA8E}" srcOrd="1" destOrd="0" presId="urn:microsoft.com/office/officeart/2005/8/layout/vProcess5"/>
    <dgm:cxn modelId="{61FA6AE5-7ECF-4873-B712-EA5A11A61501}" type="presParOf" srcId="{0A5F2347-E28B-4471-8F72-6A3CFBEAD151}" destId="{720AE19B-BDE9-44B1-B5AE-3711CCC81708}" srcOrd="2" destOrd="0" presId="urn:microsoft.com/office/officeart/2005/8/layout/vProcess5"/>
    <dgm:cxn modelId="{06674D7A-1B90-49B0-8B03-89348391031B}" type="presParOf" srcId="{0A5F2347-E28B-4471-8F72-6A3CFBEAD151}" destId="{8A76B1EF-CC6F-490E-99AE-1C9C891A62BE}" srcOrd="3" destOrd="0" presId="urn:microsoft.com/office/officeart/2005/8/layout/vProcess5"/>
    <dgm:cxn modelId="{0558FFCF-93D9-4D03-A507-790FBCAFF6F4}" type="presParOf" srcId="{0A5F2347-E28B-4471-8F72-6A3CFBEAD151}" destId="{5972C5DC-423A-4353-BE5B-37145CFC0DDB}" srcOrd="4" destOrd="0" presId="urn:microsoft.com/office/officeart/2005/8/layout/vProcess5"/>
    <dgm:cxn modelId="{EB529C71-6BB8-40CD-BF0A-42937BE83AFE}" type="presParOf" srcId="{0A5F2347-E28B-4471-8F72-6A3CFBEAD151}" destId="{EA77D415-71E1-4EA4-9EAA-2A553198E03F}"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9856EC-4DEB-498C-B02F-ADB0F0227E7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4E198F2-AF11-4C9D-89F2-D3F6ECD6C240}">
      <dgm:prSet custT="1"/>
      <dgm:spPr/>
      <dgm:t>
        <a:bodyPr/>
        <a:lstStyle/>
        <a:p>
          <a:r>
            <a:rPr lang="lt-LT" sz="2800" dirty="0">
              <a:solidFill>
                <a:schemeClr val="accent5">
                  <a:lumMod val="50000"/>
                </a:schemeClr>
              </a:solidFill>
            </a:rPr>
            <a:t>Daugiau rasite:</a:t>
          </a:r>
          <a:endParaRPr lang="en-US" sz="2800" dirty="0">
            <a:solidFill>
              <a:schemeClr val="accent5">
                <a:lumMod val="50000"/>
              </a:schemeClr>
            </a:solidFill>
          </a:endParaRPr>
        </a:p>
      </dgm:t>
    </dgm:pt>
    <dgm:pt modelId="{DCCE8C42-4134-426F-B1BE-56E84459A4BA}" type="parTrans" cxnId="{3A8A084B-8506-4B3E-B68B-911786D2E3DC}">
      <dgm:prSet/>
      <dgm:spPr/>
      <dgm:t>
        <a:bodyPr/>
        <a:lstStyle/>
        <a:p>
          <a:endParaRPr lang="en-US"/>
        </a:p>
      </dgm:t>
    </dgm:pt>
    <dgm:pt modelId="{E304C711-6BFD-42DA-90D0-FAC561B2C392}" type="sibTrans" cxnId="{3A8A084B-8506-4B3E-B68B-911786D2E3DC}">
      <dgm:prSet/>
      <dgm:spPr/>
      <dgm:t>
        <a:bodyPr/>
        <a:lstStyle/>
        <a:p>
          <a:endParaRPr lang="en-US"/>
        </a:p>
      </dgm:t>
    </dgm:pt>
    <dgm:pt modelId="{B5B64D1E-7C72-4113-AC8B-BEE53AB57C6B}">
      <dgm:prSet/>
      <dgm:spPr/>
      <dgm:t>
        <a:bodyPr/>
        <a:lstStyle/>
        <a:p>
          <a:r>
            <a:rPr lang="lt-LT">
              <a:solidFill>
                <a:schemeClr val="accent5">
                  <a:lumMod val="50000"/>
                </a:schemeClr>
              </a:solidFill>
              <a:hlinkClick xmlns:r="http://schemas.openxmlformats.org/officeDocument/2006/relationships" r:id="rId1">
                <a:extLst>
                  <a:ext uri="{A12FA001-AC4F-418D-AE19-62706E023703}">
                    <ahyp:hlinkClr xmlns:ahyp="http://schemas.microsoft.com/office/drawing/2018/hyperlinkcolor" val="tx"/>
                  </a:ext>
                </a:extLst>
              </a:hlinkClick>
            </a:rPr>
            <a:t>https://www.e-tar.lt/portal/lt/legalAct/e18db64050a911ee81b8b446907f594f</a:t>
          </a:r>
          <a:endParaRPr lang="en-US">
            <a:solidFill>
              <a:schemeClr val="accent5">
                <a:lumMod val="50000"/>
              </a:schemeClr>
            </a:solidFill>
          </a:endParaRPr>
        </a:p>
      </dgm:t>
    </dgm:pt>
    <dgm:pt modelId="{3E68C88A-B1A2-4666-8361-91878150BBD9}" type="parTrans" cxnId="{FCDFF64F-159F-4D75-A996-C66DFA29B733}">
      <dgm:prSet/>
      <dgm:spPr/>
      <dgm:t>
        <a:bodyPr/>
        <a:lstStyle/>
        <a:p>
          <a:endParaRPr lang="en-US"/>
        </a:p>
      </dgm:t>
    </dgm:pt>
    <dgm:pt modelId="{ADE435D9-3F80-470D-983E-13E008053EE1}" type="sibTrans" cxnId="{FCDFF64F-159F-4D75-A996-C66DFA29B733}">
      <dgm:prSet/>
      <dgm:spPr/>
      <dgm:t>
        <a:bodyPr/>
        <a:lstStyle/>
        <a:p>
          <a:endParaRPr lang="en-US"/>
        </a:p>
      </dgm:t>
    </dgm:pt>
    <dgm:pt modelId="{3EF29AE4-0C33-4053-8B08-26F86A6C0B23}">
      <dgm:prSet/>
      <dgm:spPr/>
      <dgm:t>
        <a:bodyPr/>
        <a:lstStyle/>
        <a:p>
          <a:r>
            <a:rPr lang="lt-LT">
              <a:solidFill>
                <a:schemeClr val="accent5">
                  <a:lumMod val="50000"/>
                </a:schemeClr>
              </a:solidFill>
              <a:hlinkClick xmlns:r="http://schemas.openxmlformats.org/officeDocument/2006/relationships" r:id="rId2">
                <a:extLst>
                  <a:ext uri="{A12FA001-AC4F-418D-AE19-62706E023703}">
                    <ahyp:hlinkClr xmlns:ahyp="http://schemas.microsoft.com/office/drawing/2018/hyperlinkcolor" val="tx"/>
                  </a:ext>
                </a:extLst>
              </a:hlinkClick>
            </a:rPr>
            <a:t>https://www.e-tar.lt/portal/lt/legalAct/f030a90050a911ee81b8b446907f594f</a:t>
          </a:r>
          <a:endParaRPr lang="en-US">
            <a:solidFill>
              <a:schemeClr val="accent5">
                <a:lumMod val="50000"/>
              </a:schemeClr>
            </a:solidFill>
          </a:endParaRPr>
        </a:p>
      </dgm:t>
    </dgm:pt>
    <dgm:pt modelId="{FB657BDA-1AA6-40CE-BAD9-7F6A0089A054}" type="parTrans" cxnId="{24659707-344C-4CA8-AB9C-3D05016CC9B0}">
      <dgm:prSet/>
      <dgm:spPr/>
      <dgm:t>
        <a:bodyPr/>
        <a:lstStyle/>
        <a:p>
          <a:endParaRPr lang="en-US"/>
        </a:p>
      </dgm:t>
    </dgm:pt>
    <dgm:pt modelId="{8FB244E6-EE42-4F03-AEB5-C6B7B37CFEDF}" type="sibTrans" cxnId="{24659707-344C-4CA8-AB9C-3D05016CC9B0}">
      <dgm:prSet/>
      <dgm:spPr/>
      <dgm:t>
        <a:bodyPr/>
        <a:lstStyle/>
        <a:p>
          <a:endParaRPr lang="en-US"/>
        </a:p>
      </dgm:t>
    </dgm:pt>
    <dgm:pt modelId="{4E1A1B61-6F78-49D6-874C-230FA64C604C}">
      <dgm:prSet/>
      <dgm:spPr/>
      <dgm:t>
        <a:bodyPr/>
        <a:lstStyle/>
        <a:p>
          <a:r>
            <a:rPr lang="lt-LT" dirty="0">
              <a:solidFill>
                <a:schemeClr val="accent5">
                  <a:lumMod val="50000"/>
                </a:schemeClr>
              </a:solidFill>
              <a:hlinkClick xmlns:r="http://schemas.openxmlformats.org/officeDocument/2006/relationships" r:id="rId3">
                <a:extLst>
                  <a:ext uri="{A12FA001-AC4F-418D-AE19-62706E023703}">
                    <ahyp:hlinkClr xmlns:ahyp="http://schemas.microsoft.com/office/drawing/2018/hyperlinkcolor" val="tx"/>
                  </a:ext>
                </a:extLst>
              </a:hlinkClick>
            </a:rPr>
            <a:t>https://www.e-tar.lt/portal/lt/legalAct/1d8f8290517211ee81b8b446907f594f</a:t>
          </a:r>
          <a:endParaRPr lang="en-US" dirty="0">
            <a:solidFill>
              <a:schemeClr val="accent5">
                <a:lumMod val="50000"/>
              </a:schemeClr>
            </a:solidFill>
          </a:endParaRPr>
        </a:p>
      </dgm:t>
    </dgm:pt>
    <dgm:pt modelId="{139B4F09-E01C-40BD-807D-91C006F37D60}" type="parTrans" cxnId="{C78D26EF-6C36-4A33-A8BA-51842D8045C2}">
      <dgm:prSet/>
      <dgm:spPr/>
      <dgm:t>
        <a:bodyPr/>
        <a:lstStyle/>
        <a:p>
          <a:endParaRPr lang="en-US"/>
        </a:p>
      </dgm:t>
    </dgm:pt>
    <dgm:pt modelId="{289BC604-666A-4DB7-AFA3-D337C75992A4}" type="sibTrans" cxnId="{C78D26EF-6C36-4A33-A8BA-51842D8045C2}">
      <dgm:prSet/>
      <dgm:spPr/>
      <dgm:t>
        <a:bodyPr/>
        <a:lstStyle/>
        <a:p>
          <a:endParaRPr lang="en-US"/>
        </a:p>
      </dgm:t>
    </dgm:pt>
    <dgm:pt modelId="{A4A137DA-21A2-4E1D-BF21-1B0F976DE8A6}">
      <dgm:prSet/>
      <dgm:spPr/>
      <dgm:t>
        <a:bodyPr/>
        <a:lstStyle/>
        <a:p>
          <a:r>
            <a:rPr lang="lt-LT">
              <a:solidFill>
                <a:schemeClr val="accent5">
                  <a:lumMod val="50000"/>
                </a:schemeClr>
              </a:solidFill>
              <a:hlinkClick xmlns:r="http://schemas.openxmlformats.org/officeDocument/2006/relationships" r:id="rId4">
                <a:extLst>
                  <a:ext uri="{A12FA001-AC4F-418D-AE19-62706E023703}">
                    <ahyp:hlinkClr xmlns:ahyp="http://schemas.microsoft.com/office/drawing/2018/hyperlinkcolor" val="tx"/>
                  </a:ext>
                </a:extLst>
              </a:hlinkClick>
            </a:rPr>
            <a:t>https://www.nsa.smm.lt/2023/09/13/brandos-egzaminu-tvarka-siais-metais-dvyliktokams-ir-vienuoliktokams-skirsis-skelbiami-tvarkarasciai/</a:t>
          </a:r>
          <a:r>
            <a:rPr lang="lt-LT">
              <a:solidFill>
                <a:schemeClr val="accent5">
                  <a:lumMod val="50000"/>
                </a:schemeClr>
              </a:solidFill>
            </a:rPr>
            <a:t> </a:t>
          </a:r>
          <a:endParaRPr lang="en-US">
            <a:solidFill>
              <a:schemeClr val="accent5">
                <a:lumMod val="50000"/>
              </a:schemeClr>
            </a:solidFill>
          </a:endParaRPr>
        </a:p>
      </dgm:t>
    </dgm:pt>
    <dgm:pt modelId="{5284BBB9-931C-4C65-9F61-102DE46C8622}" type="parTrans" cxnId="{099BB40A-E93D-4E6F-A6B1-7764BA9D3B1B}">
      <dgm:prSet/>
      <dgm:spPr/>
      <dgm:t>
        <a:bodyPr/>
        <a:lstStyle/>
        <a:p>
          <a:endParaRPr lang="en-US"/>
        </a:p>
      </dgm:t>
    </dgm:pt>
    <dgm:pt modelId="{944E516F-4D24-4BE5-B795-E988F9A25991}" type="sibTrans" cxnId="{099BB40A-E93D-4E6F-A6B1-7764BA9D3B1B}">
      <dgm:prSet/>
      <dgm:spPr/>
      <dgm:t>
        <a:bodyPr/>
        <a:lstStyle/>
        <a:p>
          <a:endParaRPr lang="en-US"/>
        </a:p>
      </dgm:t>
    </dgm:pt>
    <dgm:pt modelId="{10C93D6C-9D0C-4F3C-B8F1-5F1BA624CDFD}">
      <dgm:prSet/>
      <dgm:spPr/>
      <dgm:t>
        <a:bodyPr/>
        <a:lstStyle/>
        <a:p>
          <a:r>
            <a:rPr lang="lt-LT">
              <a:solidFill>
                <a:schemeClr val="accent5">
                  <a:lumMod val="50000"/>
                </a:schemeClr>
              </a:solidFill>
              <a:hlinkClick xmlns:r="http://schemas.openxmlformats.org/officeDocument/2006/relationships" r:id="rId5">
                <a:extLst>
                  <a:ext uri="{A12FA001-AC4F-418D-AE19-62706E023703}">
                    <ahyp:hlinkClr xmlns:ahyp="http://schemas.microsoft.com/office/drawing/2018/hyperlinkcolor" val="tx"/>
                  </a:ext>
                </a:extLst>
              </a:hlinkClick>
            </a:rPr>
            <a:t>https://www.nsa.smm.lt/2023/09/29/skeliamos-galutines-brandos-egzaminu-uzduociu-aprasu-projektu-versijos/</a:t>
          </a:r>
          <a:endParaRPr lang="en-US">
            <a:solidFill>
              <a:schemeClr val="accent5">
                <a:lumMod val="50000"/>
              </a:schemeClr>
            </a:solidFill>
          </a:endParaRPr>
        </a:p>
      </dgm:t>
    </dgm:pt>
    <dgm:pt modelId="{06879868-0E2A-4EA7-B2F7-105366314843}" type="parTrans" cxnId="{B49E32AE-7EFC-47FB-B00C-A47F0A992FB5}">
      <dgm:prSet/>
      <dgm:spPr/>
      <dgm:t>
        <a:bodyPr/>
        <a:lstStyle/>
        <a:p>
          <a:endParaRPr lang="en-US"/>
        </a:p>
      </dgm:t>
    </dgm:pt>
    <dgm:pt modelId="{9FEB3B94-DF96-47D4-A6F1-8E98A18057F4}" type="sibTrans" cxnId="{B49E32AE-7EFC-47FB-B00C-A47F0A992FB5}">
      <dgm:prSet/>
      <dgm:spPr/>
      <dgm:t>
        <a:bodyPr/>
        <a:lstStyle/>
        <a:p>
          <a:endParaRPr lang="en-US"/>
        </a:p>
      </dgm:t>
    </dgm:pt>
    <dgm:pt modelId="{7FE657ED-F7E2-4218-A82E-90631EDDA143}" type="pres">
      <dgm:prSet presAssocID="{6F9856EC-4DEB-498C-B02F-ADB0F0227E78}" presName="linear" presStyleCnt="0">
        <dgm:presLayoutVars>
          <dgm:animLvl val="lvl"/>
          <dgm:resizeHandles val="exact"/>
        </dgm:presLayoutVars>
      </dgm:prSet>
      <dgm:spPr/>
    </dgm:pt>
    <dgm:pt modelId="{07C7EBFB-DCCF-41F5-AB0B-C280AA53C977}" type="pres">
      <dgm:prSet presAssocID="{F4E198F2-AF11-4C9D-89F2-D3F6ECD6C240}" presName="parentText" presStyleLbl="node1" presStyleIdx="0" presStyleCnt="6" custLinFactNeighborX="-1771">
        <dgm:presLayoutVars>
          <dgm:chMax val="0"/>
          <dgm:bulletEnabled val="1"/>
        </dgm:presLayoutVars>
      </dgm:prSet>
      <dgm:spPr/>
    </dgm:pt>
    <dgm:pt modelId="{EC2155E8-2401-46E4-9BC5-5E29B75D0592}" type="pres">
      <dgm:prSet presAssocID="{E304C711-6BFD-42DA-90D0-FAC561B2C392}" presName="spacer" presStyleCnt="0"/>
      <dgm:spPr/>
    </dgm:pt>
    <dgm:pt modelId="{60F6EEE0-516E-4041-800D-CE800DB66E87}" type="pres">
      <dgm:prSet presAssocID="{B5B64D1E-7C72-4113-AC8B-BEE53AB57C6B}" presName="parentText" presStyleLbl="node1" presStyleIdx="1" presStyleCnt="6">
        <dgm:presLayoutVars>
          <dgm:chMax val="0"/>
          <dgm:bulletEnabled val="1"/>
        </dgm:presLayoutVars>
      </dgm:prSet>
      <dgm:spPr/>
    </dgm:pt>
    <dgm:pt modelId="{289AF587-A06E-43FC-95FF-3FE9558D63DC}" type="pres">
      <dgm:prSet presAssocID="{ADE435D9-3F80-470D-983E-13E008053EE1}" presName="spacer" presStyleCnt="0"/>
      <dgm:spPr/>
    </dgm:pt>
    <dgm:pt modelId="{E8A877F5-D226-4B2C-8C13-8A6D36854D81}" type="pres">
      <dgm:prSet presAssocID="{3EF29AE4-0C33-4053-8B08-26F86A6C0B23}" presName="parentText" presStyleLbl="node1" presStyleIdx="2" presStyleCnt="6">
        <dgm:presLayoutVars>
          <dgm:chMax val="0"/>
          <dgm:bulletEnabled val="1"/>
        </dgm:presLayoutVars>
      </dgm:prSet>
      <dgm:spPr/>
    </dgm:pt>
    <dgm:pt modelId="{E19F0141-D4D1-4991-BE39-F9A0188699C4}" type="pres">
      <dgm:prSet presAssocID="{8FB244E6-EE42-4F03-AEB5-C6B7B37CFEDF}" presName="spacer" presStyleCnt="0"/>
      <dgm:spPr/>
    </dgm:pt>
    <dgm:pt modelId="{F46DBEAD-3A0B-4905-97E8-98FE3D771F62}" type="pres">
      <dgm:prSet presAssocID="{4E1A1B61-6F78-49D6-874C-230FA64C604C}" presName="parentText" presStyleLbl="node1" presStyleIdx="3" presStyleCnt="6">
        <dgm:presLayoutVars>
          <dgm:chMax val="0"/>
          <dgm:bulletEnabled val="1"/>
        </dgm:presLayoutVars>
      </dgm:prSet>
      <dgm:spPr/>
    </dgm:pt>
    <dgm:pt modelId="{6F625FEB-88C6-437A-845F-04659C7145AF}" type="pres">
      <dgm:prSet presAssocID="{289BC604-666A-4DB7-AFA3-D337C75992A4}" presName="spacer" presStyleCnt="0"/>
      <dgm:spPr/>
    </dgm:pt>
    <dgm:pt modelId="{9A13221B-F591-415F-BC07-12147959B0C0}" type="pres">
      <dgm:prSet presAssocID="{A4A137DA-21A2-4E1D-BF21-1B0F976DE8A6}" presName="parentText" presStyleLbl="node1" presStyleIdx="4" presStyleCnt="6">
        <dgm:presLayoutVars>
          <dgm:chMax val="0"/>
          <dgm:bulletEnabled val="1"/>
        </dgm:presLayoutVars>
      </dgm:prSet>
      <dgm:spPr/>
    </dgm:pt>
    <dgm:pt modelId="{6DF92A24-9FE8-4E2E-9411-3688ACB085B5}" type="pres">
      <dgm:prSet presAssocID="{944E516F-4D24-4BE5-B795-E988F9A25991}" presName="spacer" presStyleCnt="0"/>
      <dgm:spPr/>
    </dgm:pt>
    <dgm:pt modelId="{1E7D92E0-2553-4CAF-A709-4D50CD491048}" type="pres">
      <dgm:prSet presAssocID="{10C93D6C-9D0C-4F3C-B8F1-5F1BA624CDFD}" presName="parentText" presStyleLbl="node1" presStyleIdx="5" presStyleCnt="6">
        <dgm:presLayoutVars>
          <dgm:chMax val="0"/>
          <dgm:bulletEnabled val="1"/>
        </dgm:presLayoutVars>
      </dgm:prSet>
      <dgm:spPr/>
    </dgm:pt>
  </dgm:ptLst>
  <dgm:cxnLst>
    <dgm:cxn modelId="{24659707-344C-4CA8-AB9C-3D05016CC9B0}" srcId="{6F9856EC-4DEB-498C-B02F-ADB0F0227E78}" destId="{3EF29AE4-0C33-4053-8B08-26F86A6C0B23}" srcOrd="2" destOrd="0" parTransId="{FB657BDA-1AA6-40CE-BAD9-7F6A0089A054}" sibTransId="{8FB244E6-EE42-4F03-AEB5-C6B7B37CFEDF}"/>
    <dgm:cxn modelId="{099BB40A-E93D-4E6F-A6B1-7764BA9D3B1B}" srcId="{6F9856EC-4DEB-498C-B02F-ADB0F0227E78}" destId="{A4A137DA-21A2-4E1D-BF21-1B0F976DE8A6}" srcOrd="4" destOrd="0" parTransId="{5284BBB9-931C-4C65-9F61-102DE46C8622}" sibTransId="{944E516F-4D24-4BE5-B795-E988F9A25991}"/>
    <dgm:cxn modelId="{EFB08F3D-90FC-46E1-80E5-EF6C01020AE4}" type="presOf" srcId="{F4E198F2-AF11-4C9D-89F2-D3F6ECD6C240}" destId="{07C7EBFB-DCCF-41F5-AB0B-C280AA53C977}" srcOrd="0" destOrd="0" presId="urn:microsoft.com/office/officeart/2005/8/layout/vList2"/>
    <dgm:cxn modelId="{D6F44843-3D0C-4741-A30C-3579AAFF1C49}" type="presOf" srcId="{6F9856EC-4DEB-498C-B02F-ADB0F0227E78}" destId="{7FE657ED-F7E2-4218-A82E-90631EDDA143}" srcOrd="0" destOrd="0" presId="urn:microsoft.com/office/officeart/2005/8/layout/vList2"/>
    <dgm:cxn modelId="{3A8A084B-8506-4B3E-B68B-911786D2E3DC}" srcId="{6F9856EC-4DEB-498C-B02F-ADB0F0227E78}" destId="{F4E198F2-AF11-4C9D-89F2-D3F6ECD6C240}" srcOrd="0" destOrd="0" parTransId="{DCCE8C42-4134-426F-B1BE-56E84459A4BA}" sibTransId="{E304C711-6BFD-42DA-90D0-FAC561B2C392}"/>
    <dgm:cxn modelId="{FCDFF64F-159F-4D75-A996-C66DFA29B733}" srcId="{6F9856EC-4DEB-498C-B02F-ADB0F0227E78}" destId="{B5B64D1E-7C72-4113-AC8B-BEE53AB57C6B}" srcOrd="1" destOrd="0" parTransId="{3E68C88A-B1A2-4666-8361-91878150BBD9}" sibTransId="{ADE435D9-3F80-470D-983E-13E008053EE1}"/>
    <dgm:cxn modelId="{F8B4498D-076A-4AEF-849E-3CA6E6FB47FC}" type="presOf" srcId="{3EF29AE4-0C33-4053-8B08-26F86A6C0B23}" destId="{E8A877F5-D226-4B2C-8C13-8A6D36854D81}" srcOrd="0" destOrd="0" presId="urn:microsoft.com/office/officeart/2005/8/layout/vList2"/>
    <dgm:cxn modelId="{1CFBABA3-FABC-48DA-80DF-FDA8BAB9206A}" type="presOf" srcId="{4E1A1B61-6F78-49D6-874C-230FA64C604C}" destId="{F46DBEAD-3A0B-4905-97E8-98FE3D771F62}" srcOrd="0" destOrd="0" presId="urn:microsoft.com/office/officeart/2005/8/layout/vList2"/>
    <dgm:cxn modelId="{B49E32AE-7EFC-47FB-B00C-A47F0A992FB5}" srcId="{6F9856EC-4DEB-498C-B02F-ADB0F0227E78}" destId="{10C93D6C-9D0C-4F3C-B8F1-5F1BA624CDFD}" srcOrd="5" destOrd="0" parTransId="{06879868-0E2A-4EA7-B2F7-105366314843}" sibTransId="{9FEB3B94-DF96-47D4-A6F1-8E98A18057F4}"/>
    <dgm:cxn modelId="{03AA06D2-7B94-41AC-87C8-1117F6FA3DAF}" type="presOf" srcId="{A4A137DA-21A2-4E1D-BF21-1B0F976DE8A6}" destId="{9A13221B-F591-415F-BC07-12147959B0C0}" srcOrd="0" destOrd="0" presId="urn:microsoft.com/office/officeart/2005/8/layout/vList2"/>
    <dgm:cxn modelId="{C1D6B6DD-D511-48C2-A7BA-775031B190CA}" type="presOf" srcId="{B5B64D1E-7C72-4113-AC8B-BEE53AB57C6B}" destId="{60F6EEE0-516E-4041-800D-CE800DB66E87}" srcOrd="0" destOrd="0" presId="urn:microsoft.com/office/officeart/2005/8/layout/vList2"/>
    <dgm:cxn modelId="{F0DA66EE-523C-413E-8DF4-C8DE6C0563DC}" type="presOf" srcId="{10C93D6C-9D0C-4F3C-B8F1-5F1BA624CDFD}" destId="{1E7D92E0-2553-4CAF-A709-4D50CD491048}" srcOrd="0" destOrd="0" presId="urn:microsoft.com/office/officeart/2005/8/layout/vList2"/>
    <dgm:cxn modelId="{C78D26EF-6C36-4A33-A8BA-51842D8045C2}" srcId="{6F9856EC-4DEB-498C-B02F-ADB0F0227E78}" destId="{4E1A1B61-6F78-49D6-874C-230FA64C604C}" srcOrd="3" destOrd="0" parTransId="{139B4F09-E01C-40BD-807D-91C006F37D60}" sibTransId="{289BC604-666A-4DB7-AFA3-D337C75992A4}"/>
    <dgm:cxn modelId="{44F25B2D-F3EB-428E-8414-AB17837C2A38}" type="presParOf" srcId="{7FE657ED-F7E2-4218-A82E-90631EDDA143}" destId="{07C7EBFB-DCCF-41F5-AB0B-C280AA53C977}" srcOrd="0" destOrd="0" presId="urn:microsoft.com/office/officeart/2005/8/layout/vList2"/>
    <dgm:cxn modelId="{D0D9C3F9-0554-4C5C-9B84-C17468EBAB39}" type="presParOf" srcId="{7FE657ED-F7E2-4218-A82E-90631EDDA143}" destId="{EC2155E8-2401-46E4-9BC5-5E29B75D0592}" srcOrd="1" destOrd="0" presId="urn:microsoft.com/office/officeart/2005/8/layout/vList2"/>
    <dgm:cxn modelId="{6698159A-D09D-4963-B21A-DE77555E5C16}" type="presParOf" srcId="{7FE657ED-F7E2-4218-A82E-90631EDDA143}" destId="{60F6EEE0-516E-4041-800D-CE800DB66E87}" srcOrd="2" destOrd="0" presId="urn:microsoft.com/office/officeart/2005/8/layout/vList2"/>
    <dgm:cxn modelId="{BB5EBE99-8550-4502-90E3-81BAC6F4B315}" type="presParOf" srcId="{7FE657ED-F7E2-4218-A82E-90631EDDA143}" destId="{289AF587-A06E-43FC-95FF-3FE9558D63DC}" srcOrd="3" destOrd="0" presId="urn:microsoft.com/office/officeart/2005/8/layout/vList2"/>
    <dgm:cxn modelId="{3DA7CA08-3357-422F-8D8F-86B0E44EDF66}" type="presParOf" srcId="{7FE657ED-F7E2-4218-A82E-90631EDDA143}" destId="{E8A877F5-D226-4B2C-8C13-8A6D36854D81}" srcOrd="4" destOrd="0" presId="urn:microsoft.com/office/officeart/2005/8/layout/vList2"/>
    <dgm:cxn modelId="{CB5125F3-9F08-447F-B988-A9B173DC3324}" type="presParOf" srcId="{7FE657ED-F7E2-4218-A82E-90631EDDA143}" destId="{E19F0141-D4D1-4991-BE39-F9A0188699C4}" srcOrd="5" destOrd="0" presId="urn:microsoft.com/office/officeart/2005/8/layout/vList2"/>
    <dgm:cxn modelId="{5F93A961-EEA9-4C2A-976D-DCD65A7714F2}" type="presParOf" srcId="{7FE657ED-F7E2-4218-A82E-90631EDDA143}" destId="{F46DBEAD-3A0B-4905-97E8-98FE3D771F62}" srcOrd="6" destOrd="0" presId="urn:microsoft.com/office/officeart/2005/8/layout/vList2"/>
    <dgm:cxn modelId="{8AAB13EC-9D5A-4CF1-95D2-355835B8A539}" type="presParOf" srcId="{7FE657ED-F7E2-4218-A82E-90631EDDA143}" destId="{6F625FEB-88C6-437A-845F-04659C7145AF}" srcOrd="7" destOrd="0" presId="urn:microsoft.com/office/officeart/2005/8/layout/vList2"/>
    <dgm:cxn modelId="{6D2A0E62-FD9C-49ED-9538-1CF8EE50B9D2}" type="presParOf" srcId="{7FE657ED-F7E2-4218-A82E-90631EDDA143}" destId="{9A13221B-F591-415F-BC07-12147959B0C0}" srcOrd="8" destOrd="0" presId="urn:microsoft.com/office/officeart/2005/8/layout/vList2"/>
    <dgm:cxn modelId="{3C53B24B-9130-42F8-9A64-A8F2327915A4}" type="presParOf" srcId="{7FE657ED-F7E2-4218-A82E-90631EDDA143}" destId="{6DF92A24-9FE8-4E2E-9411-3688ACB085B5}" srcOrd="9" destOrd="0" presId="urn:microsoft.com/office/officeart/2005/8/layout/vList2"/>
    <dgm:cxn modelId="{D75221C4-DA11-4630-ABB7-68F5A0A6BFDD}" type="presParOf" srcId="{7FE657ED-F7E2-4218-A82E-90631EDDA143}" destId="{1E7D92E0-2553-4CAF-A709-4D50CD491048}"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12211-F951-400C-8087-C92724996224}">
      <dsp:nvSpPr>
        <dsp:cNvPr id="0" name=""/>
        <dsp:cNvSpPr/>
      </dsp:nvSpPr>
      <dsp:spPr>
        <a:xfrm>
          <a:off x="0" y="24884"/>
          <a:ext cx="10325000" cy="13337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lt-LT" sz="1900" kern="1200"/>
            <a:t>11. </a:t>
          </a:r>
          <a:r>
            <a:rPr lang="lt-LT" sz="1900" b="1" kern="1200"/>
            <a:t>Prašymą</a:t>
          </a:r>
          <a:r>
            <a:rPr lang="lt-LT" sz="1900" kern="1200"/>
            <a:t> laikyti dalykų brandos egzaminus kandidatas </a:t>
          </a:r>
          <a:r>
            <a:rPr lang="lt-LT" sz="1900" b="1" kern="1200"/>
            <a:t>teikia mokyklos vadovui</a:t>
          </a:r>
          <a:r>
            <a:rPr lang="lt-LT" sz="1900" kern="1200"/>
            <a:t>. Prašyme turi būti nurodomi pasirinkti individualaus ugdymo plano dalykų brandos egzaminai ir patvirtinamas susipažinimas su valstybinių brandos egzaminų organizavimą ir vykdymą reglamentuojančiomis aprašo nuostatomis. </a:t>
          </a:r>
          <a:endParaRPr lang="en-US" sz="1900" kern="1200"/>
        </a:p>
      </dsp:txBody>
      <dsp:txXfrm>
        <a:off x="65111" y="89995"/>
        <a:ext cx="10194778" cy="1203577"/>
      </dsp:txXfrm>
    </dsp:sp>
    <dsp:sp modelId="{3397A093-A929-49F3-BD09-D756987C1EAE}">
      <dsp:nvSpPr>
        <dsp:cNvPr id="0" name=""/>
        <dsp:cNvSpPr/>
      </dsp:nvSpPr>
      <dsp:spPr>
        <a:xfrm>
          <a:off x="0" y="1413404"/>
          <a:ext cx="10325000" cy="13337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lt-LT" sz="1900" b="1" kern="1200"/>
            <a:t>Specialiųjų ugdymosi poreikių turintis</a:t>
          </a:r>
          <a:r>
            <a:rPr lang="lt-LT" sz="1900" kern="1200"/>
            <a:t> kandidatas </a:t>
          </a:r>
          <a:r>
            <a:rPr lang="lt-LT" sz="1900" b="1" kern="1200"/>
            <a:t>pateikia prašymą pritaikyti brandos egzaminus ir pedagoginės psichologinės tarnybos pažymą apie brandos egzaminų užduoties formos, vykdymo ir vertinimo instrukcijų pritaikymo pobūdį</a:t>
          </a:r>
          <a:r>
            <a:rPr lang="lt-LT" sz="1900" kern="1200"/>
            <a:t>. </a:t>
          </a:r>
          <a:endParaRPr lang="en-US" sz="1900" kern="1200"/>
        </a:p>
      </dsp:txBody>
      <dsp:txXfrm>
        <a:off x="65111" y="1478515"/>
        <a:ext cx="10194778" cy="1203577"/>
      </dsp:txXfrm>
    </dsp:sp>
    <dsp:sp modelId="{2FDAC68C-ED24-46F9-8F78-6C9F6EA1E406}">
      <dsp:nvSpPr>
        <dsp:cNvPr id="0" name=""/>
        <dsp:cNvSpPr/>
      </dsp:nvSpPr>
      <dsp:spPr>
        <a:xfrm>
          <a:off x="0" y="2801924"/>
          <a:ext cx="10325000" cy="13337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lt-LT" sz="1900" kern="1200"/>
            <a:t>Mokyklų, kurių nuostatuose (įstatuose) </a:t>
          </a:r>
          <a:r>
            <a:rPr lang="lt-LT" sz="1900" b="1" kern="1200"/>
            <a:t>įteisintas mokymas lenkų tautinės mažumos kalba arba kuriose mokomasi lenkų tautinės mažumos kalbos</a:t>
          </a:r>
          <a:r>
            <a:rPr lang="lt-LT" sz="1900" kern="1200"/>
            <a:t>, 2023–2024 m. m. </a:t>
          </a:r>
          <a:r>
            <a:rPr lang="lt-LT" sz="1900" b="1" kern="1200"/>
            <a:t>IV gimnazijos klasės mokinys prašyme papildomai nurodo</a:t>
          </a:r>
          <a:r>
            <a:rPr lang="lt-LT" sz="1900" kern="1200"/>
            <a:t>, ar </a:t>
          </a:r>
          <a:r>
            <a:rPr lang="lt-LT" sz="1900" b="1" kern="1200"/>
            <a:t>planuoja perlaikyti 2022–2023 m. m. laikytą lenkų</a:t>
          </a:r>
          <a:r>
            <a:rPr lang="lt-LT" sz="1900" kern="1200"/>
            <a:t> tautinės mažumos gimtosios kalbos ir literatūros </a:t>
          </a:r>
          <a:r>
            <a:rPr lang="lt-LT" sz="1900" b="1" kern="1200"/>
            <a:t>tarpinį patikrinimą.</a:t>
          </a:r>
          <a:r>
            <a:rPr lang="lt-LT" sz="1900" kern="1200"/>
            <a:t> </a:t>
          </a:r>
          <a:endParaRPr lang="en-US" sz="1900" kern="1200"/>
        </a:p>
      </dsp:txBody>
      <dsp:txXfrm>
        <a:off x="65111" y="2867035"/>
        <a:ext cx="10194778" cy="1203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76FFDE-AA43-4576-8778-7850322714FD}">
      <dsp:nvSpPr>
        <dsp:cNvPr id="0" name=""/>
        <dsp:cNvSpPr/>
      </dsp:nvSpPr>
      <dsp:spPr>
        <a:xfrm>
          <a:off x="0" y="0"/>
          <a:ext cx="8776250" cy="17874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lt-LT" sz="1700" b="1" kern="1200"/>
            <a:t>Prašymą iki einamųjų metų lapkričio 24 d. dėl brandos egzaminų </a:t>
          </a:r>
          <a:r>
            <a:rPr lang="lt-LT" sz="1700" kern="1200"/>
            <a:t>pateikia:</a:t>
          </a:r>
          <a:endParaRPr lang="en-US" sz="1700" kern="1200"/>
        </a:p>
      </dsp:txBody>
      <dsp:txXfrm>
        <a:off x="52352" y="52352"/>
        <a:ext cx="6928799" cy="1682728"/>
      </dsp:txXfrm>
    </dsp:sp>
    <dsp:sp modelId="{56A5D8C9-827E-49C4-A213-2EFBBCAEC38C}">
      <dsp:nvSpPr>
        <dsp:cNvPr id="0" name=""/>
        <dsp:cNvSpPr/>
      </dsp:nvSpPr>
      <dsp:spPr>
        <a:xfrm>
          <a:off x="1548749" y="2184639"/>
          <a:ext cx="8776250" cy="17874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lt-LT" sz="1700" kern="1200"/>
            <a:t>11.1. mokinys – savo mokyklos vadovui;</a:t>
          </a:r>
          <a:endParaRPr lang="en-US" sz="1700" kern="1200"/>
        </a:p>
        <a:p>
          <a:pPr marL="114300" lvl="1" indent="-114300" algn="l" defTabSz="577850">
            <a:lnSpc>
              <a:spcPct val="90000"/>
            </a:lnSpc>
            <a:spcBef>
              <a:spcPct val="0"/>
            </a:spcBef>
            <a:spcAft>
              <a:spcPct val="15000"/>
            </a:spcAft>
            <a:buChar char="•"/>
          </a:pPr>
          <a:r>
            <a:rPr lang="lt-LT" sz="1300" kern="1200"/>
            <a:t>11.2. buvęs mokinys – mokyklos, išdavusios mokymosi pasiekimų pažymėjimą, vadovui. (...)</a:t>
          </a:r>
          <a:endParaRPr lang="en-US" sz="1300" kern="1200"/>
        </a:p>
        <a:p>
          <a:pPr marL="114300" lvl="1" indent="-114300" algn="l" defTabSz="577850">
            <a:lnSpc>
              <a:spcPct val="90000"/>
            </a:lnSpc>
            <a:spcBef>
              <a:spcPct val="0"/>
            </a:spcBef>
            <a:spcAft>
              <a:spcPct val="15000"/>
            </a:spcAft>
            <a:buChar char="•"/>
          </a:pPr>
          <a:r>
            <a:rPr lang="lt-LT" sz="1300" kern="1200"/>
            <a:t>11.3. eksternas – bazinės mokyklos vadovui.</a:t>
          </a:r>
          <a:endParaRPr lang="en-US" sz="1300" kern="1200"/>
        </a:p>
        <a:p>
          <a:pPr marL="114300" lvl="1" indent="-114300" algn="l" defTabSz="577850">
            <a:lnSpc>
              <a:spcPct val="90000"/>
            </a:lnSpc>
            <a:spcBef>
              <a:spcPct val="0"/>
            </a:spcBef>
            <a:spcAft>
              <a:spcPct val="15000"/>
            </a:spcAft>
            <a:buChar char="•"/>
          </a:pPr>
          <a:r>
            <a:rPr lang="lt-LT" sz="1300" kern="1200"/>
            <a:t>12. Eksternas prašymą dėl atitinkamo dalyko tarpinių patikrinimų ir brandos egzaminų pasirinkimo teikia bazinės mokyklos vadovui iki einamųjų metų lapkričio 24 d.</a:t>
          </a:r>
          <a:endParaRPr lang="en-US" sz="1300" kern="1200"/>
        </a:p>
      </dsp:txBody>
      <dsp:txXfrm>
        <a:off x="1601101" y="2236991"/>
        <a:ext cx="5960964" cy="1682728"/>
      </dsp:txXfrm>
    </dsp:sp>
    <dsp:sp modelId="{74FDE2D7-C45B-49E6-9CD9-05A504BADF41}">
      <dsp:nvSpPr>
        <dsp:cNvPr id="0" name=""/>
        <dsp:cNvSpPr/>
      </dsp:nvSpPr>
      <dsp:spPr>
        <a:xfrm>
          <a:off x="7614418" y="1405120"/>
          <a:ext cx="1161831" cy="116183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875830" y="1405120"/>
        <a:ext cx="639007" cy="8742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308C7-FE86-484A-A50A-ACB488D0BA8E}">
      <dsp:nvSpPr>
        <dsp:cNvPr id="0" name=""/>
        <dsp:cNvSpPr/>
      </dsp:nvSpPr>
      <dsp:spPr>
        <a:xfrm>
          <a:off x="0" y="0"/>
          <a:ext cx="9214577" cy="195437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lt-LT" sz="1800" kern="1200"/>
            <a:t>15. </a:t>
          </a:r>
          <a:r>
            <a:rPr lang="lt-LT" sz="1800" b="1" kern="1200"/>
            <a:t>Pasirinkto dalyko brandos egzamino keisti neleidžiama, </a:t>
          </a:r>
          <a:r>
            <a:rPr lang="lt-LT" sz="1800" kern="1200"/>
            <a:t>bet </a:t>
          </a:r>
          <a:r>
            <a:rPr lang="lt-LT" sz="1800" b="1" kern="1200"/>
            <a:t>iki einamųjų metų kovo 15 d. </a:t>
          </a:r>
          <a:r>
            <a:rPr lang="lt-LT" sz="1800" kern="1200"/>
            <a:t>kandidatui </a:t>
          </a:r>
          <a:r>
            <a:rPr lang="lt-LT" sz="1800" b="1" kern="1200"/>
            <a:t>leidžiama pareikšti </a:t>
          </a:r>
          <a:r>
            <a:rPr lang="lt-LT" sz="1800" kern="1200"/>
            <a:t>mokyklos, kurioje teikė prašymą laikyti brandos egzaminus, vadovui </a:t>
          </a:r>
          <a:r>
            <a:rPr lang="lt-LT" sz="1800" b="1" kern="1200"/>
            <a:t>atsisakymą raštu ar elektroniniu būdu laikyti vieną ar kelis iš savo pasirinktų brandos egzaminų. </a:t>
          </a:r>
          <a:r>
            <a:rPr lang="lt-LT" sz="1800" kern="1200"/>
            <a:t>Atsisakęs laikyti brandos egzaminą kandidatas į brandos egzaminų vykdymo protokolus neįrašomas.</a:t>
          </a:r>
          <a:endParaRPr lang="en-US" sz="1800" kern="1200"/>
        </a:p>
      </dsp:txBody>
      <dsp:txXfrm>
        <a:off x="57242" y="57242"/>
        <a:ext cx="7194581" cy="1839887"/>
      </dsp:txXfrm>
    </dsp:sp>
    <dsp:sp modelId="{720AE19B-BDE9-44B1-B5AE-3711CCC81708}">
      <dsp:nvSpPr>
        <dsp:cNvPr id="0" name=""/>
        <dsp:cNvSpPr/>
      </dsp:nvSpPr>
      <dsp:spPr>
        <a:xfrm>
          <a:off x="1626101" y="2388675"/>
          <a:ext cx="9214577" cy="1954371"/>
        </a:xfrm>
        <a:prstGeom prst="roundRect">
          <a:avLst>
            <a:gd name="adj" fmla="val 10000"/>
          </a:avLst>
        </a:prstGeom>
        <a:solidFill>
          <a:schemeClr val="accent5">
            <a:hueOff val="-14057206"/>
            <a:satOff val="-21591"/>
            <a:lumOff val="-101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lt-LT" sz="1800" kern="1200"/>
            <a:t>16. </a:t>
          </a:r>
          <a:r>
            <a:rPr lang="lt-LT" sz="1800" b="1" kern="1200"/>
            <a:t>Prašymai dėl atsisakymo laikyti tarpinius patikrinimus nepriimami. </a:t>
          </a:r>
          <a:r>
            <a:rPr lang="lt-LT" sz="1800" kern="1200"/>
            <a:t>Tarpinius patikrinimus mokiniai laiko tų vidurinio ugdymo programos dalykų, kurių mokosi. Buvęs mokinys ir eksternas laiko tik pasirinktų valstybinių brandos egzaminų dalykų tarpinius patikrinimus.</a:t>
          </a:r>
          <a:endParaRPr lang="en-US" sz="1800" kern="1200"/>
        </a:p>
      </dsp:txBody>
      <dsp:txXfrm>
        <a:off x="1683343" y="2445917"/>
        <a:ext cx="6203650" cy="1839887"/>
      </dsp:txXfrm>
    </dsp:sp>
    <dsp:sp modelId="{8A76B1EF-CC6F-490E-99AE-1C9C891A62BE}">
      <dsp:nvSpPr>
        <dsp:cNvPr id="0" name=""/>
        <dsp:cNvSpPr/>
      </dsp:nvSpPr>
      <dsp:spPr>
        <a:xfrm>
          <a:off x="7944235" y="1536352"/>
          <a:ext cx="1270341" cy="1270341"/>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230062" y="1536352"/>
        <a:ext cx="698687" cy="9559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C7EBFB-DCCF-41F5-AB0B-C280AA53C977}">
      <dsp:nvSpPr>
        <dsp:cNvPr id="0" name=""/>
        <dsp:cNvSpPr/>
      </dsp:nvSpPr>
      <dsp:spPr>
        <a:xfrm>
          <a:off x="0" y="4626"/>
          <a:ext cx="10325000" cy="7502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lt-LT" sz="2800" kern="1200" dirty="0">
              <a:solidFill>
                <a:schemeClr val="accent5">
                  <a:lumMod val="50000"/>
                </a:schemeClr>
              </a:solidFill>
            </a:rPr>
            <a:t>Daugiau rasite:</a:t>
          </a:r>
          <a:endParaRPr lang="en-US" sz="2800" kern="1200" dirty="0">
            <a:solidFill>
              <a:schemeClr val="accent5">
                <a:lumMod val="50000"/>
              </a:schemeClr>
            </a:solidFill>
          </a:endParaRPr>
        </a:p>
      </dsp:txBody>
      <dsp:txXfrm>
        <a:off x="36625" y="41251"/>
        <a:ext cx="10251750" cy="677012"/>
      </dsp:txXfrm>
    </dsp:sp>
    <dsp:sp modelId="{60F6EEE0-516E-4041-800D-CE800DB66E87}">
      <dsp:nvSpPr>
        <dsp:cNvPr id="0" name=""/>
        <dsp:cNvSpPr/>
      </dsp:nvSpPr>
      <dsp:spPr>
        <a:xfrm>
          <a:off x="0" y="809608"/>
          <a:ext cx="10325000" cy="7502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lt-LT" sz="1900" kern="1200">
              <a:solidFill>
                <a:schemeClr val="accent5">
                  <a:lumMod val="50000"/>
                </a:schemeClr>
              </a:solidFill>
              <a:hlinkClick xmlns:r="http://schemas.openxmlformats.org/officeDocument/2006/relationships" r:id="rId1">
                <a:extLst>
                  <a:ext uri="{A12FA001-AC4F-418D-AE19-62706E023703}">
                    <ahyp:hlinkClr xmlns:ahyp="http://schemas.microsoft.com/office/drawing/2018/hyperlinkcolor" val="tx"/>
                  </a:ext>
                </a:extLst>
              </a:hlinkClick>
            </a:rPr>
            <a:t>https://www.e-tar.lt/portal/lt/legalAct/e18db64050a911ee81b8b446907f594f</a:t>
          </a:r>
          <a:endParaRPr lang="en-US" sz="1900" kern="1200">
            <a:solidFill>
              <a:schemeClr val="accent5">
                <a:lumMod val="50000"/>
              </a:schemeClr>
            </a:solidFill>
          </a:endParaRPr>
        </a:p>
      </dsp:txBody>
      <dsp:txXfrm>
        <a:off x="36625" y="846233"/>
        <a:ext cx="10251750" cy="677012"/>
      </dsp:txXfrm>
    </dsp:sp>
    <dsp:sp modelId="{E8A877F5-D226-4B2C-8C13-8A6D36854D81}">
      <dsp:nvSpPr>
        <dsp:cNvPr id="0" name=""/>
        <dsp:cNvSpPr/>
      </dsp:nvSpPr>
      <dsp:spPr>
        <a:xfrm>
          <a:off x="0" y="1614591"/>
          <a:ext cx="10325000" cy="7502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lt-LT" sz="1900" kern="1200">
              <a:solidFill>
                <a:schemeClr val="accent5">
                  <a:lumMod val="50000"/>
                </a:schemeClr>
              </a:solidFill>
              <a:hlinkClick xmlns:r="http://schemas.openxmlformats.org/officeDocument/2006/relationships" r:id="rId2">
                <a:extLst>
                  <a:ext uri="{A12FA001-AC4F-418D-AE19-62706E023703}">
                    <ahyp:hlinkClr xmlns:ahyp="http://schemas.microsoft.com/office/drawing/2018/hyperlinkcolor" val="tx"/>
                  </a:ext>
                </a:extLst>
              </a:hlinkClick>
            </a:rPr>
            <a:t>https://www.e-tar.lt/portal/lt/legalAct/f030a90050a911ee81b8b446907f594f</a:t>
          </a:r>
          <a:endParaRPr lang="en-US" sz="1900" kern="1200">
            <a:solidFill>
              <a:schemeClr val="accent5">
                <a:lumMod val="50000"/>
              </a:schemeClr>
            </a:solidFill>
          </a:endParaRPr>
        </a:p>
      </dsp:txBody>
      <dsp:txXfrm>
        <a:off x="36625" y="1651216"/>
        <a:ext cx="10251750" cy="677012"/>
      </dsp:txXfrm>
    </dsp:sp>
    <dsp:sp modelId="{F46DBEAD-3A0B-4905-97E8-98FE3D771F62}">
      <dsp:nvSpPr>
        <dsp:cNvPr id="0" name=""/>
        <dsp:cNvSpPr/>
      </dsp:nvSpPr>
      <dsp:spPr>
        <a:xfrm>
          <a:off x="0" y="2419573"/>
          <a:ext cx="10325000" cy="7502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lt-LT" sz="1900" kern="1200" dirty="0">
              <a:solidFill>
                <a:schemeClr val="accent5">
                  <a:lumMod val="50000"/>
                </a:schemeClr>
              </a:solidFill>
              <a:hlinkClick xmlns:r="http://schemas.openxmlformats.org/officeDocument/2006/relationships" r:id="rId3">
                <a:extLst>
                  <a:ext uri="{A12FA001-AC4F-418D-AE19-62706E023703}">
                    <ahyp:hlinkClr xmlns:ahyp="http://schemas.microsoft.com/office/drawing/2018/hyperlinkcolor" val="tx"/>
                  </a:ext>
                </a:extLst>
              </a:hlinkClick>
            </a:rPr>
            <a:t>https://www.e-tar.lt/portal/lt/legalAct/1d8f8290517211ee81b8b446907f594f</a:t>
          </a:r>
          <a:endParaRPr lang="en-US" sz="1900" kern="1200" dirty="0">
            <a:solidFill>
              <a:schemeClr val="accent5">
                <a:lumMod val="50000"/>
              </a:schemeClr>
            </a:solidFill>
          </a:endParaRPr>
        </a:p>
      </dsp:txBody>
      <dsp:txXfrm>
        <a:off x="36625" y="2456198"/>
        <a:ext cx="10251750" cy="677012"/>
      </dsp:txXfrm>
    </dsp:sp>
    <dsp:sp modelId="{9A13221B-F591-415F-BC07-12147959B0C0}">
      <dsp:nvSpPr>
        <dsp:cNvPr id="0" name=""/>
        <dsp:cNvSpPr/>
      </dsp:nvSpPr>
      <dsp:spPr>
        <a:xfrm>
          <a:off x="0" y="3224556"/>
          <a:ext cx="10325000" cy="7502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lt-LT" sz="1900" kern="1200">
              <a:solidFill>
                <a:schemeClr val="accent5">
                  <a:lumMod val="50000"/>
                </a:schemeClr>
              </a:solidFill>
              <a:hlinkClick xmlns:r="http://schemas.openxmlformats.org/officeDocument/2006/relationships" r:id="rId4">
                <a:extLst>
                  <a:ext uri="{A12FA001-AC4F-418D-AE19-62706E023703}">
                    <ahyp:hlinkClr xmlns:ahyp="http://schemas.microsoft.com/office/drawing/2018/hyperlinkcolor" val="tx"/>
                  </a:ext>
                </a:extLst>
              </a:hlinkClick>
            </a:rPr>
            <a:t>https://www.nsa.smm.lt/2023/09/13/brandos-egzaminu-tvarka-siais-metais-dvyliktokams-ir-vienuoliktokams-skirsis-skelbiami-tvarkarasciai/</a:t>
          </a:r>
          <a:r>
            <a:rPr lang="lt-LT" sz="1900" kern="1200">
              <a:solidFill>
                <a:schemeClr val="accent5">
                  <a:lumMod val="50000"/>
                </a:schemeClr>
              </a:solidFill>
            </a:rPr>
            <a:t> </a:t>
          </a:r>
          <a:endParaRPr lang="en-US" sz="1900" kern="1200">
            <a:solidFill>
              <a:schemeClr val="accent5">
                <a:lumMod val="50000"/>
              </a:schemeClr>
            </a:solidFill>
          </a:endParaRPr>
        </a:p>
      </dsp:txBody>
      <dsp:txXfrm>
        <a:off x="36625" y="3261181"/>
        <a:ext cx="10251750" cy="677012"/>
      </dsp:txXfrm>
    </dsp:sp>
    <dsp:sp modelId="{1E7D92E0-2553-4CAF-A709-4D50CD491048}">
      <dsp:nvSpPr>
        <dsp:cNvPr id="0" name=""/>
        <dsp:cNvSpPr/>
      </dsp:nvSpPr>
      <dsp:spPr>
        <a:xfrm>
          <a:off x="0" y="4029538"/>
          <a:ext cx="10325000" cy="7502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lt-LT" sz="1900" kern="1200">
              <a:solidFill>
                <a:schemeClr val="accent5">
                  <a:lumMod val="50000"/>
                </a:schemeClr>
              </a:solidFill>
              <a:hlinkClick xmlns:r="http://schemas.openxmlformats.org/officeDocument/2006/relationships" r:id="rId5">
                <a:extLst>
                  <a:ext uri="{A12FA001-AC4F-418D-AE19-62706E023703}">
                    <ahyp:hlinkClr xmlns:ahyp="http://schemas.microsoft.com/office/drawing/2018/hyperlinkcolor" val="tx"/>
                  </a:ext>
                </a:extLst>
              </a:hlinkClick>
            </a:rPr>
            <a:t>https://www.nsa.smm.lt/2023/09/29/skeliamos-galutines-brandos-egzaminu-uzduociu-aprasu-projektu-versijos/</a:t>
          </a:r>
          <a:endParaRPr lang="en-US" sz="1900" kern="1200">
            <a:solidFill>
              <a:schemeClr val="accent5">
                <a:lumMod val="50000"/>
              </a:schemeClr>
            </a:solidFill>
          </a:endParaRPr>
        </a:p>
      </dsp:txBody>
      <dsp:txXfrm>
        <a:off x="36625" y="4066163"/>
        <a:ext cx="10251750" cy="6770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10/3/2023</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817715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10/3/2023</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74378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10/3/2023</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220219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10/3/2023</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193875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10/3/2023</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943268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10/3/2023</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990050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10/3/2023</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017244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10/3/2023</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144050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10/3/2023</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674983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10/3/2023</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74359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10/3/2023</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62431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10/3/2023</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33185087"/>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1" r:id="rId6"/>
    <p:sldLayoutId id="2147483797" r:id="rId7"/>
    <p:sldLayoutId id="2147483798" r:id="rId8"/>
    <p:sldLayoutId id="2147483799" r:id="rId9"/>
    <p:sldLayoutId id="2147483800" r:id="rId10"/>
    <p:sldLayoutId id="2147483802"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e-tar.lt/portal/legalAct.html?documentId=6945a080542411edbc04912defe897d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e-tar.lt/portal/legalAct.html?documentId=6945a080542411edbc04912defe897d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nsa.smm.lt/2023/09/12/paskelbti-2023-2024-mokslo-metu-nmpp-ir-pupp-tvarkarasciai/" TargetMode="External"/><Relationship Id="rId2" Type="http://schemas.openxmlformats.org/officeDocument/2006/relationships/hyperlink" Target="https://e-seimas.lrs.lt/portal/legalAct/lt/TAD/TAIS.416474/as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4187D111-0A9D-421B-84EB-FC5811C3A9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8" name="Group 27">
            <a:extLst>
              <a:ext uri="{FF2B5EF4-FFF2-40B4-BE49-F238E27FC236}">
                <a16:creationId xmlns:a16="http://schemas.microsoft.com/office/drawing/2014/main" id="{015ECF02-0C11-4320-A868-5EC7DD53DE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29" name="Straight Connector 28">
              <a:extLst>
                <a:ext uri="{FF2B5EF4-FFF2-40B4-BE49-F238E27FC236}">
                  <a16:creationId xmlns:a16="http://schemas.microsoft.com/office/drawing/2014/main" id="{8C74A336-DE5D-4AE0-9A50-8D93C4AA45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11A81C9-7A36-4A04-B14C-A45B899E4B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AE1DE35-5349-4B57-B255-C07C69270CE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FE9588-5F4B-41DF-9FF6-6B4969245C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4CC9B87-707A-4D04-9336-B1418878A8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8CF5CAA-7C4D-408A-B1A8-E98C0E6633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462EA1B-90F8-4C08-AE36-FFBA2B45BF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F7B5623-96F7-42F0-BAC5-78D6789E01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685D83B1-1723-4710-8FC5-18EDC879E4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998838C-DFB6-48F7-A18D-30469E8162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BDB9A78-94CB-422D-B92E-65FD2732EC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A5DBD01-426B-424D-815A-96518F6007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B0218DF-D55B-4D41-AE23-F1E64BAC60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8D61EB8-98CC-4243-9E20-33CAC65BF5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A35F0944-B143-45B0-8B72-6CE34D4612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F68EF7F-67D0-463D-AB84-EA24D18196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17074E-4E65-4CBD-B1B0-9C18D6F724F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CC905ED-EF46-4349-9E9B-21743109482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B91F234-1C65-45AC-8CCE-A1C4AE49CE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D46B3DB-5DBB-41CF-9FA5-010ECA0C3B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92A3FF8-F172-47ED-84C6-802C85C1CBD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15933982-9CB6-4199-B123-A3669A4FEF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CA832CD-B214-4ABC-AC95-A3DA116ACEE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7EBA147-C4BA-4B48-B61D-CA24B8B06F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A8253B7-461E-48CC-B871-8A255EE3D7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ADE46C3-C2E1-4492-AC59-870160A3C8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B0052E9-B440-4C1E-BC41-39957D5901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31F119B-638C-42B1-8400-709B94F1EE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16299ED-D998-4895-9CCF-02427F1954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4442675-84C9-45C8-9524-ABE4E25071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5BE3E63-4FA5-4EBD-9F3B-E29F5128A8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Pavadinimas 1">
            <a:extLst>
              <a:ext uri="{FF2B5EF4-FFF2-40B4-BE49-F238E27FC236}">
                <a16:creationId xmlns:a16="http://schemas.microsoft.com/office/drawing/2014/main" id="{AC797D21-5187-F391-D33D-CED978AB4614}"/>
              </a:ext>
            </a:extLst>
          </p:cNvPr>
          <p:cNvSpPr>
            <a:spLocks noGrp="1"/>
          </p:cNvSpPr>
          <p:nvPr>
            <p:ph type="ctrTitle"/>
          </p:nvPr>
        </p:nvSpPr>
        <p:spPr>
          <a:xfrm>
            <a:off x="6089726" y="722903"/>
            <a:ext cx="5415521" cy="2706098"/>
          </a:xfrm>
        </p:spPr>
        <p:txBody>
          <a:bodyPr>
            <a:normAutofit/>
          </a:bodyPr>
          <a:lstStyle/>
          <a:p>
            <a:r>
              <a:rPr lang="lt-LT"/>
              <a:t>PUPP, tarpinių ir BE pritaikymo procesas</a:t>
            </a:r>
            <a:endParaRPr lang="pl-PL"/>
          </a:p>
        </p:txBody>
      </p:sp>
      <p:sp>
        <p:nvSpPr>
          <p:cNvPr id="3" name="Antrinis pavadinimas 2">
            <a:extLst>
              <a:ext uri="{FF2B5EF4-FFF2-40B4-BE49-F238E27FC236}">
                <a16:creationId xmlns:a16="http://schemas.microsoft.com/office/drawing/2014/main" id="{5FAC99AB-DCB1-BF51-953E-99B998B076C5}"/>
              </a:ext>
            </a:extLst>
          </p:cNvPr>
          <p:cNvSpPr>
            <a:spLocks noGrp="1"/>
          </p:cNvSpPr>
          <p:nvPr>
            <p:ph type="subTitle" idx="1"/>
          </p:nvPr>
        </p:nvSpPr>
        <p:spPr>
          <a:xfrm>
            <a:off x="6089726" y="3674327"/>
            <a:ext cx="5415521" cy="2460770"/>
          </a:xfrm>
        </p:spPr>
        <p:txBody>
          <a:bodyPr>
            <a:normAutofit/>
          </a:bodyPr>
          <a:lstStyle/>
          <a:p>
            <a:r>
              <a:rPr lang="lt-LT" dirty="0"/>
              <a:t>Ana Pavilovič-Jančis</a:t>
            </a:r>
          </a:p>
          <a:p>
            <a:r>
              <a:rPr lang="lt-LT" dirty="0"/>
              <a:t>2023-10-03</a:t>
            </a:r>
            <a:endParaRPr lang="pl-PL" dirty="0"/>
          </a:p>
        </p:txBody>
      </p:sp>
      <p:pic>
        <p:nvPicPr>
          <p:cNvPr id="4" name="Picture 3" descr="Colorized light photo effects">
            <a:extLst>
              <a:ext uri="{FF2B5EF4-FFF2-40B4-BE49-F238E27FC236}">
                <a16:creationId xmlns:a16="http://schemas.microsoft.com/office/drawing/2014/main" id="{17611E9C-9DF6-AA75-A495-0B460FA608AE}"/>
              </a:ext>
            </a:extLst>
          </p:cNvPr>
          <p:cNvPicPr>
            <a:picLocks noChangeAspect="1"/>
          </p:cNvPicPr>
          <p:nvPr/>
        </p:nvPicPr>
        <p:blipFill rotWithShape="1">
          <a:blip r:embed="rId2"/>
          <a:srcRect l="10895" r="32117" b="-1"/>
          <a:stretch/>
        </p:blipFill>
        <p:spPr>
          <a:xfrm>
            <a:off x="1" y="10"/>
            <a:ext cx="5854890" cy="6857990"/>
          </a:xfrm>
          <a:custGeom>
            <a:avLst/>
            <a:gdLst/>
            <a:ahLst/>
            <a:cxnLst/>
            <a:rect l="l" t="t" r="r" b="b"/>
            <a:pathLst>
              <a:path w="6036633" h="6858000">
                <a:moveTo>
                  <a:pt x="0" y="0"/>
                </a:moveTo>
                <a:lnTo>
                  <a:pt x="5782584" y="0"/>
                </a:lnTo>
                <a:lnTo>
                  <a:pt x="5847735" y="280891"/>
                </a:lnTo>
                <a:cubicBezTo>
                  <a:pt x="6512611" y="3337011"/>
                  <a:pt x="5215360" y="3533975"/>
                  <a:pt x="5130974" y="6590095"/>
                </a:cubicBezTo>
                <a:lnTo>
                  <a:pt x="5127340" y="6858000"/>
                </a:lnTo>
                <a:lnTo>
                  <a:pt x="0" y="6858000"/>
                </a:lnTo>
                <a:close/>
              </a:path>
            </a:pathLst>
          </a:custGeom>
        </p:spPr>
      </p:pic>
      <p:sp>
        <p:nvSpPr>
          <p:cNvPr id="61" name="Right Triangle 60">
            <a:extLst>
              <a:ext uri="{FF2B5EF4-FFF2-40B4-BE49-F238E27FC236}">
                <a16:creationId xmlns:a16="http://schemas.microsoft.com/office/drawing/2014/main" id="{F0753E91-DF19-4FA4-BFBF-221696B8D7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6297356" y="-287372"/>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52570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39A3850-40A6-E794-BD29-F548989B2FB1}"/>
              </a:ext>
            </a:extLst>
          </p:cNvPr>
          <p:cNvSpPr>
            <a:spLocks noGrp="1"/>
          </p:cNvSpPr>
          <p:nvPr>
            <p:ph type="title"/>
          </p:nvPr>
        </p:nvSpPr>
        <p:spPr>
          <a:xfrm>
            <a:off x="691079" y="725951"/>
            <a:ext cx="10325000" cy="730709"/>
          </a:xfrm>
        </p:spPr>
        <p:txBody>
          <a:bodyPr>
            <a:normAutofit fontScale="90000"/>
          </a:bodyPr>
          <a:lstStyle/>
          <a:p>
            <a:r>
              <a:rPr lang="lt-LT" dirty="0"/>
              <a:t>Atleidimas, pritaikymai (3-3)</a:t>
            </a:r>
            <a:endParaRPr lang="pl-PL" dirty="0"/>
          </a:p>
        </p:txBody>
      </p:sp>
      <p:sp>
        <p:nvSpPr>
          <p:cNvPr id="3" name="Turinio vietos rezervavimo ženklas 2">
            <a:extLst>
              <a:ext uri="{FF2B5EF4-FFF2-40B4-BE49-F238E27FC236}">
                <a16:creationId xmlns:a16="http://schemas.microsoft.com/office/drawing/2014/main" id="{66F6ED44-509C-1FFB-6A7A-54A02820EE0F}"/>
              </a:ext>
            </a:extLst>
          </p:cNvPr>
          <p:cNvSpPr>
            <a:spLocks noGrp="1"/>
          </p:cNvSpPr>
          <p:nvPr>
            <p:ph idx="1"/>
          </p:nvPr>
        </p:nvSpPr>
        <p:spPr>
          <a:xfrm>
            <a:off x="691079" y="1637414"/>
            <a:ext cx="10325000" cy="4267153"/>
          </a:xfrm>
        </p:spPr>
        <p:txBody>
          <a:bodyPr>
            <a:normAutofit fontScale="92500" lnSpcReduction="20000"/>
          </a:bodyPr>
          <a:lstStyle/>
          <a:p>
            <a:r>
              <a:rPr lang="lt-LT" dirty="0">
                <a:solidFill>
                  <a:srgbClr val="000000"/>
                </a:solidFill>
                <a:effectLst/>
              </a:rPr>
              <a:t>36. Mokinys, buvęs mokinys ir eksternas, </a:t>
            </a:r>
            <a:r>
              <a:rPr lang="lt-LT" b="1" dirty="0">
                <a:solidFill>
                  <a:srgbClr val="000000"/>
                </a:solidFill>
                <a:effectLst/>
              </a:rPr>
              <a:t>turintys sklandaus kalbėjimo (ritmo) ar nerimo spektro (selektyviojo </a:t>
            </a:r>
            <a:r>
              <a:rPr lang="lt-LT" b="1" dirty="0" err="1">
                <a:solidFill>
                  <a:srgbClr val="000000"/>
                </a:solidFill>
                <a:effectLst/>
              </a:rPr>
              <a:t>mutizmo</a:t>
            </a:r>
            <a:r>
              <a:rPr lang="lt-LT" b="1" dirty="0">
                <a:solidFill>
                  <a:srgbClr val="000000"/>
                </a:solidFill>
                <a:effectLst/>
              </a:rPr>
              <a:t>) sutrikimą,</a:t>
            </a:r>
            <a:r>
              <a:rPr lang="lt-LT" dirty="0">
                <a:solidFill>
                  <a:srgbClr val="000000"/>
                </a:solidFill>
                <a:effectLst/>
              </a:rPr>
              <a:t> </a:t>
            </a:r>
            <a:r>
              <a:rPr lang="lt-LT" dirty="0">
                <a:effectLst/>
              </a:rPr>
              <a:t>turintys šiuos specialiuosius ugdymosi poreikius patvirtinantį dokumentą,</a:t>
            </a:r>
            <a:r>
              <a:rPr lang="lt-LT" dirty="0">
                <a:solidFill>
                  <a:srgbClr val="000000"/>
                </a:solidFill>
                <a:effectLst/>
              </a:rPr>
              <a:t> </a:t>
            </a:r>
            <a:r>
              <a:rPr lang="lt-LT" b="1" dirty="0">
                <a:solidFill>
                  <a:srgbClr val="000000"/>
                </a:solidFill>
                <a:effectLst/>
              </a:rPr>
              <a:t>atleidžiami</a:t>
            </a:r>
            <a:r>
              <a:rPr lang="lt-LT" dirty="0">
                <a:solidFill>
                  <a:srgbClr val="000000"/>
                </a:solidFill>
                <a:effectLst/>
              </a:rPr>
              <a:t> nuo </a:t>
            </a:r>
            <a:r>
              <a:rPr lang="lt-LT" dirty="0">
                <a:effectLst/>
              </a:rPr>
              <a:t>pirmojo lietuvių kalbos ir literatūros (A) arba lietuvių kalbos ir literatūros (B) tarpinio patikrinimo</a:t>
            </a:r>
            <a:r>
              <a:rPr lang="lt-LT" dirty="0">
                <a:solidFill>
                  <a:srgbClr val="000000"/>
                </a:solidFill>
                <a:effectLst/>
              </a:rPr>
              <a:t>, </a:t>
            </a:r>
            <a:r>
              <a:rPr lang="lt-LT" dirty="0">
                <a:effectLst/>
              </a:rPr>
              <a:t>pasirinkę užsienio (anglų) kalbos, užsienio (prancūzų) kalbos, užsienio (vokiečių) kalbos brandos egzaminą atleidžiami nuo pasirinkto užsienio (anglų) kalbos, užsienio (prancūzų) kalbos, užsienio (vokiečių) kalbos brandos egzamino </a:t>
            </a:r>
            <a:r>
              <a:rPr lang="lt-LT" b="1" dirty="0">
                <a:effectLst/>
              </a:rPr>
              <a:t>kalbėjimo dalies</a:t>
            </a:r>
            <a:r>
              <a:rPr lang="lt-LT" b="1" dirty="0">
                <a:solidFill>
                  <a:srgbClr val="000000"/>
                </a:solidFill>
                <a:effectLst/>
              </a:rPr>
              <a:t>. </a:t>
            </a:r>
          </a:p>
          <a:p>
            <a:r>
              <a:rPr lang="lt-LT" dirty="0">
                <a:solidFill>
                  <a:srgbClr val="000000"/>
                </a:solidFill>
                <a:effectLst/>
              </a:rPr>
              <a:t>Mokiniui, buvusiam mokiniui ir eksternui</a:t>
            </a:r>
            <a:r>
              <a:rPr lang="lt-LT" b="1" dirty="0">
                <a:solidFill>
                  <a:srgbClr val="000000"/>
                </a:solidFill>
                <a:effectLst/>
              </a:rPr>
              <a:t>, turintiems sklandaus kalbėjimo (ritmo) sutrikimą </a:t>
            </a:r>
            <a:r>
              <a:rPr lang="lt-LT" dirty="0">
                <a:solidFill>
                  <a:srgbClr val="000000"/>
                </a:solidFill>
                <a:effectLst/>
              </a:rPr>
              <a:t>ir </a:t>
            </a:r>
            <a:r>
              <a:rPr lang="lt-LT" b="1" dirty="0">
                <a:solidFill>
                  <a:srgbClr val="000000"/>
                </a:solidFill>
                <a:effectLst/>
              </a:rPr>
              <a:t>nusprendusiems</a:t>
            </a:r>
            <a:r>
              <a:rPr lang="lt-LT" dirty="0">
                <a:solidFill>
                  <a:srgbClr val="000000"/>
                </a:solidFill>
                <a:effectLst/>
              </a:rPr>
              <a:t> anksčiau išvardytus tarpinius patikrinimus ar brandos egzaminų kalbėjimo dalis </a:t>
            </a:r>
            <a:r>
              <a:rPr lang="lt-LT" b="1" dirty="0">
                <a:solidFill>
                  <a:srgbClr val="000000"/>
                </a:solidFill>
                <a:effectLst/>
              </a:rPr>
              <a:t>laikyti (nebūti atleistiems)</a:t>
            </a:r>
            <a:r>
              <a:rPr lang="lt-LT" dirty="0">
                <a:solidFill>
                  <a:srgbClr val="000000"/>
                </a:solidFill>
                <a:effectLst/>
              </a:rPr>
              <a:t>, </a:t>
            </a:r>
            <a:r>
              <a:rPr lang="lt-LT" dirty="0">
                <a:effectLst/>
              </a:rPr>
              <a:t>taikomi Pagrindinio ugdymo pasiekimų patikrinimo, lietuvių kalbos ir literatūros įskaitos, tarpinių patikrinimų, brandos egzaminų </a:t>
            </a:r>
            <a:r>
              <a:rPr lang="lt-LT" b="1" dirty="0">
                <a:effectLst/>
              </a:rPr>
              <a:t>užduoties formos, vykdymo ir vertinimo instrukcijų pritaikymo mokiniams</a:t>
            </a:r>
            <a:r>
              <a:rPr lang="lt-LT" dirty="0">
                <a:effectLst/>
              </a:rPr>
              <a:t>, buvusiems mokiniams ir eksternams, turintiems specialiųjų ugdymosi poreikių, tvarkos apraše, patvirtintame Lietuvos Respublikos švietimo, mokslo ir sporto ministro 2012 m. vasario 13 d. įsakymu Nr. V-258 (...) (toliau – Pritaikymo aprašas), numatyti pritaikymai.</a:t>
            </a:r>
          </a:p>
          <a:p>
            <a:endParaRPr lang="pl-PL" dirty="0"/>
          </a:p>
        </p:txBody>
      </p:sp>
    </p:spTree>
    <p:extLst>
      <p:ext uri="{BB962C8B-B14F-4D97-AF65-F5344CB8AC3E}">
        <p14:creationId xmlns:p14="http://schemas.microsoft.com/office/powerpoint/2010/main" val="4270796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2BB38FD-685E-DE4E-7EA1-9DAC1316A1D5}"/>
              </a:ext>
            </a:extLst>
          </p:cNvPr>
          <p:cNvSpPr>
            <a:spLocks noGrp="1"/>
          </p:cNvSpPr>
          <p:nvPr>
            <p:ph type="title"/>
          </p:nvPr>
        </p:nvSpPr>
        <p:spPr>
          <a:xfrm>
            <a:off x="691079" y="725952"/>
            <a:ext cx="10325000" cy="847667"/>
          </a:xfrm>
        </p:spPr>
        <p:txBody>
          <a:bodyPr>
            <a:normAutofit fontScale="90000"/>
          </a:bodyPr>
          <a:lstStyle/>
          <a:p>
            <a:r>
              <a:rPr lang="lt-LT" sz="2800" b="1" dirty="0"/>
              <a:t>UŽDUOTIES FORMOS, VYKDYMO IR VERTINIMO INSTRUKCIJŲ PRITAIKYMAS (1-2)</a:t>
            </a:r>
            <a:endParaRPr lang="pl-PL" sz="2800" dirty="0"/>
          </a:p>
        </p:txBody>
      </p:sp>
      <p:sp>
        <p:nvSpPr>
          <p:cNvPr id="3" name="Turinio vietos rezervavimo ženklas 2">
            <a:extLst>
              <a:ext uri="{FF2B5EF4-FFF2-40B4-BE49-F238E27FC236}">
                <a16:creationId xmlns:a16="http://schemas.microsoft.com/office/drawing/2014/main" id="{690D91FB-12F4-1702-CF2F-B407AB1303B3}"/>
              </a:ext>
            </a:extLst>
          </p:cNvPr>
          <p:cNvSpPr>
            <a:spLocks noGrp="1"/>
          </p:cNvSpPr>
          <p:nvPr>
            <p:ph idx="1"/>
          </p:nvPr>
        </p:nvSpPr>
        <p:spPr>
          <a:xfrm>
            <a:off x="691079" y="1807535"/>
            <a:ext cx="10325000" cy="4097032"/>
          </a:xfrm>
        </p:spPr>
        <p:txBody>
          <a:bodyPr>
            <a:normAutofit fontScale="85000" lnSpcReduction="10000"/>
          </a:bodyPr>
          <a:lstStyle/>
          <a:p>
            <a:pPr indent="540385"/>
            <a:r>
              <a:rPr lang="lt-LT" dirty="0">
                <a:effectLst/>
              </a:rPr>
              <a:t>46. Kandidatui, pateikusiam pedagoginės psichologinės tarnybos pažymą ir prašymą dėl dalyko tarpinio patikrinimo ir (ar) brandos egzamino </a:t>
            </a:r>
            <a:r>
              <a:rPr lang="lt-LT" b="1" dirty="0">
                <a:effectLst/>
              </a:rPr>
              <a:t>užduoties formos, vykdymo ar vertinimo instrukcijų pritaikymo, tarpinio patikrinimo ir (ar) brandos egzamino užduoties forma, vykdymo ir vertinimo instrukcijos pritaikomos </a:t>
            </a:r>
            <a:r>
              <a:rPr lang="lt-LT" dirty="0">
                <a:effectLst/>
              </a:rPr>
              <a:t>vadovaujantis Pritaikymo aprašu. Jeigu vertinimas vykdomas automatiškai, vertinimo instrukcijos nepritaikomos.</a:t>
            </a:r>
          </a:p>
          <a:p>
            <a:pPr indent="540385"/>
            <a:r>
              <a:rPr lang="lt-LT" dirty="0">
                <a:effectLst/>
              </a:rPr>
              <a:t>47. Kandidatams, </a:t>
            </a:r>
            <a:r>
              <a:rPr lang="lt-LT" b="1" dirty="0">
                <a:effectLst/>
              </a:rPr>
              <a:t>turintiems sveikatos sutrikimų</a:t>
            </a:r>
            <a:r>
              <a:rPr lang="lt-LT" dirty="0">
                <a:effectLst/>
              </a:rPr>
              <a:t>, patvirtintų </a:t>
            </a:r>
            <a:r>
              <a:rPr lang="lt-LT" b="1" dirty="0">
                <a:effectLst/>
              </a:rPr>
              <a:t>gydytojų konsultacinės komisijos pažymomis</a:t>
            </a:r>
            <a:r>
              <a:rPr lang="lt-LT" dirty="0">
                <a:effectLst/>
              </a:rPr>
              <a:t>, pagal šios komisijos rekomendaciją </a:t>
            </a:r>
            <a:r>
              <a:rPr lang="lt-LT" b="1" dirty="0">
                <a:effectLst/>
              </a:rPr>
              <a:t>sudaromos</a:t>
            </a:r>
            <a:r>
              <a:rPr lang="lt-LT" dirty="0">
                <a:effectLst/>
              </a:rPr>
              <a:t> tarpinio patikrinimo ir brandos egzamino </a:t>
            </a:r>
            <a:r>
              <a:rPr lang="lt-LT" b="1" dirty="0">
                <a:effectLst/>
              </a:rPr>
              <a:t>vykdymo sąlygos. Prašymą ir susipažinti skirtą gydytojų konsultacinės komisijos pažymą iki einamųjų mokslo metų lapkričio 24 d. mokinys ir buvęs mokinys pateikia mokyklos vadovui</a:t>
            </a:r>
            <a:r>
              <a:rPr lang="lt-LT" dirty="0">
                <a:effectLst/>
              </a:rPr>
              <a:t>, eksternas – bazinės mokyklos vadovui. Namie mokytas mokinys, negalintis atvykti į dalyko tarpinio patikrinimo ar brandos egzamino centrą, todėl pageidaujantis laikyti tarpinius patikrinimus ir brandos egzaminus namie, raštu teikia prašymą mokyklos vadovui.</a:t>
            </a:r>
          </a:p>
          <a:p>
            <a:pPr indent="540385"/>
            <a:r>
              <a:rPr lang="lt-LT" dirty="0">
                <a:effectLst/>
              </a:rPr>
              <a:t>48. Mokyklos vadovas, remdamasis jam pateiktais dokumentais, priima sprendimą dėl dalyko tarpinio patikrinimo ir (ar) brandos egzamino vykdymo instrukcijų pritaikymo.</a:t>
            </a:r>
          </a:p>
          <a:p>
            <a:endParaRPr lang="pl-PL" dirty="0"/>
          </a:p>
        </p:txBody>
      </p:sp>
    </p:spTree>
    <p:extLst>
      <p:ext uri="{BB962C8B-B14F-4D97-AF65-F5344CB8AC3E}">
        <p14:creationId xmlns:p14="http://schemas.microsoft.com/office/powerpoint/2010/main" val="1842202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D7C3C2D0-A48F-4A6F-9C7D-888E9DFE6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6" name="Group 9">
            <a:extLst>
              <a:ext uri="{FF2B5EF4-FFF2-40B4-BE49-F238E27FC236}">
                <a16:creationId xmlns:a16="http://schemas.microsoft.com/office/drawing/2014/main" id="{7921D173-6284-4FAE-A99F-43ECD7FF27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1" name="Straight Connector 10">
              <a:extLst>
                <a:ext uri="{FF2B5EF4-FFF2-40B4-BE49-F238E27FC236}">
                  <a16:creationId xmlns:a16="http://schemas.microsoft.com/office/drawing/2014/main" id="{DA9BF565-BBEE-48F0-A1FA-F4E6BB2589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11">
              <a:extLst>
                <a:ext uri="{FF2B5EF4-FFF2-40B4-BE49-F238E27FC236}">
                  <a16:creationId xmlns:a16="http://schemas.microsoft.com/office/drawing/2014/main" id="{792AA7AD-BC24-422C-941E-17CA67C9EA2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DE6859-3F3B-4967-BE7C-4A9E51DAE6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15A87A1-CACC-4A2A-B78D-D40C6B33B3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F779A3D-92DA-4F31-8FB7-B1C987E90EC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D9AF05A-8ABD-47E9-BDF0-8FE84C30C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C9C4168-16CE-49DB-9A25-7046068DC7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89829A5-43FD-42B2-ACDC-656339BF9E7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A5CDD6A-F295-4FA4-9A8E-84EF71D4BD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3D87361-C476-4621-86D8-7A4AAB077D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B28A1C1-067C-40F1-9DBD-7A29C86813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32EEEDA-3682-432F-8AF6-64C9861C438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55A0942-89D9-4008-B705-D394677DB8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9F9EC0-3407-45D7-8140-44300FDEC7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0E820B-BF53-4C96-8E7F-0E84A2D0B6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F916B3F-A54C-42D7-9755-BC4C334645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839EE86-1E58-4F25-A36E-6F8A0C1B40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CF943B8-9541-4EDB-BF3A-AC968A03B9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382AA5E-EAE7-4589-BD66-0D5C0CA9C1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38B4626-DFE3-4915-854F-62EFAA5BED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D99BF45-4212-4A91-9D80-990C7971E1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B36D20A-9010-4C1A-9123-EBDEEB5131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6DACB13-D4A4-40CD-B5C2-1668B5A8FB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76C03C-90B5-4F21-869F-538C6C3FB6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2F950BD-388F-4F2D-9896-D94F81CD0A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BC3A6AC-920A-4DBD-A46A-E9ACB03BB1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8C2C64E-EFB0-4336-B5D5-4646040FD3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0760DFA-8273-42B4-BA9C-71A5B32719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BA07601-6746-4097-8AAC-604ADB0509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22D8CD4-DCE3-42A2-85C2-2B5068B3C62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D853C3B-C174-4ACE-99E6-3A948EE04AE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Pavadinimas 1">
            <a:extLst>
              <a:ext uri="{FF2B5EF4-FFF2-40B4-BE49-F238E27FC236}">
                <a16:creationId xmlns:a16="http://schemas.microsoft.com/office/drawing/2014/main" id="{94EFCD15-678B-488A-3E41-B3C509BBDD74}"/>
              </a:ext>
            </a:extLst>
          </p:cNvPr>
          <p:cNvSpPr>
            <a:spLocks noGrp="1"/>
          </p:cNvSpPr>
          <p:nvPr>
            <p:ph type="title"/>
          </p:nvPr>
        </p:nvSpPr>
        <p:spPr>
          <a:xfrm>
            <a:off x="691079" y="1255927"/>
            <a:ext cx="3415364" cy="4887475"/>
          </a:xfrm>
        </p:spPr>
        <p:txBody>
          <a:bodyPr anchor="t">
            <a:normAutofit/>
          </a:bodyPr>
          <a:lstStyle/>
          <a:p>
            <a:r>
              <a:rPr lang="lt-LT" sz="3700" b="1" dirty="0"/>
              <a:t>UŽDUOTIES FORMOS, VYKDYMO IR VERTINIMO INSTRUKCIJŲ PRITAIKYMAS (2-2)</a:t>
            </a:r>
            <a:endParaRPr lang="pl-PL" sz="3700" dirty="0"/>
          </a:p>
        </p:txBody>
      </p:sp>
      <p:sp>
        <p:nvSpPr>
          <p:cNvPr id="43" name="Right Triangle 42">
            <a:extLst>
              <a:ext uri="{FF2B5EF4-FFF2-40B4-BE49-F238E27FC236}">
                <a16:creationId xmlns:a16="http://schemas.microsoft.com/office/drawing/2014/main" id="{69F0804E-F8DE-40E7-90F4-68B638136E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8924" y="1516209"/>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urinio vietos rezervavimo ženklas 2">
            <a:extLst>
              <a:ext uri="{FF2B5EF4-FFF2-40B4-BE49-F238E27FC236}">
                <a16:creationId xmlns:a16="http://schemas.microsoft.com/office/drawing/2014/main" id="{00A18F7A-47AC-2A31-2688-9C2E31904EDC}"/>
              </a:ext>
            </a:extLst>
          </p:cNvPr>
          <p:cNvSpPr>
            <a:spLocks noGrp="1"/>
          </p:cNvSpPr>
          <p:nvPr>
            <p:ph idx="1"/>
          </p:nvPr>
        </p:nvSpPr>
        <p:spPr>
          <a:xfrm>
            <a:off x="5089836" y="1255926"/>
            <a:ext cx="6411085" cy="4906653"/>
          </a:xfrm>
        </p:spPr>
        <p:txBody>
          <a:bodyPr anchor="t">
            <a:normAutofit/>
          </a:bodyPr>
          <a:lstStyle/>
          <a:p>
            <a:r>
              <a:rPr lang="lt-LT" dirty="0">
                <a:effectLst/>
              </a:rPr>
              <a:t>49. Nacionalinės švietimo agentūros direktorius ar jo įgaliotas asmuo, </a:t>
            </a:r>
            <a:r>
              <a:rPr lang="lt-LT" b="1" dirty="0">
                <a:effectLst/>
              </a:rPr>
              <a:t>remdamasis Mokinių registre esančiais mokyklos pateiktais kandidatų duomenimis</a:t>
            </a:r>
            <a:r>
              <a:rPr lang="lt-LT" dirty="0">
                <a:effectLst/>
              </a:rPr>
              <a:t>, vadovaudamasis Aprašu ir Pritaikymo aprašu, </a:t>
            </a:r>
            <a:r>
              <a:rPr lang="lt-LT" b="1" dirty="0">
                <a:effectLst/>
              </a:rPr>
              <a:t>priima sprendimą dėl dalyko tarpinio patikrinimo ir brandos egzamino užduoties formos, brandos egzamino vertinimo instrukcijos pritaikymo specialiųjų ugdymosi poreikių turintiems kandidatams.</a:t>
            </a:r>
            <a:r>
              <a:rPr lang="lt-LT" dirty="0">
                <a:effectLst/>
              </a:rPr>
              <a:t> </a:t>
            </a:r>
          </a:p>
          <a:p>
            <a:endParaRPr lang="lt-LT" dirty="0"/>
          </a:p>
          <a:p>
            <a:endParaRPr lang="lt-LT" dirty="0">
              <a:effectLst/>
            </a:endParaRPr>
          </a:p>
        </p:txBody>
      </p:sp>
    </p:spTree>
    <p:extLst>
      <p:ext uri="{BB962C8B-B14F-4D97-AF65-F5344CB8AC3E}">
        <p14:creationId xmlns:p14="http://schemas.microsoft.com/office/powerpoint/2010/main" val="1068953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urinio vietos rezervavimo ženklas 2">
            <a:extLst>
              <a:ext uri="{FF2B5EF4-FFF2-40B4-BE49-F238E27FC236}">
                <a16:creationId xmlns:a16="http://schemas.microsoft.com/office/drawing/2014/main" id="{8AAE2645-3EDC-39CC-5EEE-50BDEFBD41C8}"/>
              </a:ext>
            </a:extLst>
          </p:cNvPr>
          <p:cNvGraphicFramePr>
            <a:graphicFrameLocks noGrp="1"/>
          </p:cNvGraphicFramePr>
          <p:nvPr>
            <p:ph idx="1"/>
            <p:extLst>
              <p:ext uri="{D42A27DB-BD31-4B8C-83A1-F6EECF244321}">
                <p14:modId xmlns:p14="http://schemas.microsoft.com/office/powerpoint/2010/main" val="2911927287"/>
              </p:ext>
            </p:extLst>
          </p:nvPr>
        </p:nvGraphicFramePr>
        <p:xfrm>
          <a:off x="691079" y="1120140"/>
          <a:ext cx="10325000" cy="4784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9115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590A94D-572D-9F33-0E8A-DD92A6922DF5}"/>
              </a:ext>
            </a:extLst>
          </p:cNvPr>
          <p:cNvSpPr>
            <a:spLocks noGrp="1"/>
          </p:cNvSpPr>
          <p:nvPr>
            <p:ph type="title"/>
          </p:nvPr>
        </p:nvSpPr>
        <p:spPr/>
        <p:txBody>
          <a:bodyPr/>
          <a:lstStyle/>
          <a:p>
            <a:r>
              <a:rPr lang="lt-LT" dirty="0"/>
              <a:t>Pagrindinio ugdymo pasiekimų patikrinimo teisinė bazė</a:t>
            </a:r>
            <a:endParaRPr lang="pl-PL" dirty="0"/>
          </a:p>
        </p:txBody>
      </p:sp>
      <p:sp>
        <p:nvSpPr>
          <p:cNvPr id="3" name="Turinio vietos rezervavimo ženklas 2">
            <a:extLst>
              <a:ext uri="{FF2B5EF4-FFF2-40B4-BE49-F238E27FC236}">
                <a16:creationId xmlns:a16="http://schemas.microsoft.com/office/drawing/2014/main" id="{11A33E60-1D80-2C5C-5486-13ABE9849298}"/>
              </a:ext>
            </a:extLst>
          </p:cNvPr>
          <p:cNvSpPr>
            <a:spLocks noGrp="1"/>
          </p:cNvSpPr>
          <p:nvPr>
            <p:ph idx="1"/>
          </p:nvPr>
        </p:nvSpPr>
        <p:spPr/>
        <p:txBody>
          <a:bodyPr>
            <a:normAutofit fontScale="92500"/>
          </a:bodyPr>
          <a:lstStyle/>
          <a:p>
            <a:r>
              <a:rPr lang="lt-LT" dirty="0"/>
              <a:t>LR ŠMSM </a:t>
            </a:r>
            <a:r>
              <a:rPr lang="pl-PL" dirty="0"/>
              <a:t>2011 m. </a:t>
            </a:r>
            <a:r>
              <a:rPr lang="pl-PL" dirty="0" err="1"/>
              <a:t>gruodžio</a:t>
            </a:r>
            <a:r>
              <a:rPr lang="pl-PL" dirty="0"/>
              <a:t> 30 d. Nr. V-2558</a:t>
            </a:r>
            <a:r>
              <a:rPr lang="lt-LT" dirty="0"/>
              <a:t> </a:t>
            </a:r>
            <a:r>
              <a:rPr lang="pl-PL" dirty="0"/>
              <a:t>ĮSAKYMAS</a:t>
            </a:r>
            <a:r>
              <a:rPr lang="lt-LT" dirty="0"/>
              <a:t> </a:t>
            </a:r>
            <a:r>
              <a:rPr lang="pl-PL" dirty="0"/>
              <a:t>DĖL PAGRINDINIO UGDYMO PASIEKIMŲ PATIKRINIMO ORGANIZAVIMO IR VYKDYMO TVARKOS APRAŠO PATVIRTINIMO</a:t>
            </a:r>
            <a:endParaRPr lang="lt-LT" dirty="0"/>
          </a:p>
          <a:p>
            <a:r>
              <a:rPr lang="lt-LT" dirty="0"/>
              <a:t>LR ŠMSM 2022 m. spalio 25 d. Nr. V-1696 </a:t>
            </a:r>
            <a:r>
              <a:rPr lang="lt-LT" dirty="0">
                <a:effectLst/>
              </a:rPr>
              <a:t>ĮSAKYMAS DĖL ŠVIETIMO, MOKSLO IR SPORTO MINISTRO 2011 M. GRUODŽIO 30 D. ĮSAKYMO NR. V-2558 „DĖL PAGRINDINIO UGDYMO PASIEKIMŲ PATIKRINIMO ORGANIZAVIMO IR VYKDYMO TVARKOS APRAŠO PATVIRTINIMO“ PAKEITIMO </a:t>
            </a:r>
          </a:p>
          <a:p>
            <a:r>
              <a:rPr lang="lt-LT" dirty="0"/>
              <a:t>LR ŠMSM 2023 m. balandžio 28 d. Nr. V-602 </a:t>
            </a:r>
            <a:r>
              <a:rPr lang="lt-LT" dirty="0">
                <a:effectLst/>
              </a:rPr>
              <a:t>ĮSAKYMAS</a:t>
            </a:r>
            <a:r>
              <a:rPr lang="lt-LT" dirty="0"/>
              <a:t> </a:t>
            </a:r>
            <a:r>
              <a:rPr lang="lt-LT" dirty="0">
                <a:effectLst/>
              </a:rPr>
              <a:t>DĖL ŠVIETIMO, MOKSLO IR SPORTO MINISTRO 2011 M. GRUODŽIO 30 D. ĮSAKYMO NR. V-2558 „DĖL PAGRINDINIO UGDYMO PASIEKIMŲ PATIKRINIMO ORGANIZAVIMO IR VYKDYMO TVARKOS APRAŠO PATVIRTINIMO“ PAKEITIMO</a:t>
            </a:r>
          </a:p>
          <a:p>
            <a:endParaRPr lang="lt-LT" dirty="0">
              <a:effectLst/>
            </a:endParaRPr>
          </a:p>
          <a:p>
            <a:endParaRPr lang="pl-PL" dirty="0"/>
          </a:p>
        </p:txBody>
      </p:sp>
    </p:spTree>
    <p:extLst>
      <p:ext uri="{BB962C8B-B14F-4D97-AF65-F5344CB8AC3E}">
        <p14:creationId xmlns:p14="http://schemas.microsoft.com/office/powerpoint/2010/main" val="1007961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F4DB9D0-1C26-5178-407A-E6152B745926}"/>
              </a:ext>
            </a:extLst>
          </p:cNvPr>
          <p:cNvSpPr>
            <a:spLocks noGrp="1"/>
          </p:cNvSpPr>
          <p:nvPr>
            <p:ph type="title"/>
          </p:nvPr>
        </p:nvSpPr>
        <p:spPr/>
        <p:txBody>
          <a:bodyPr/>
          <a:lstStyle/>
          <a:p>
            <a:r>
              <a:rPr lang="lt-LT"/>
              <a:t>Pagrindinio ugdymo pasiekimų patikrinimas</a:t>
            </a:r>
            <a:endParaRPr lang="pl-PL" dirty="0"/>
          </a:p>
        </p:txBody>
      </p:sp>
      <p:sp>
        <p:nvSpPr>
          <p:cNvPr id="3" name="Turinio vietos rezervavimo ženklas 2">
            <a:extLst>
              <a:ext uri="{FF2B5EF4-FFF2-40B4-BE49-F238E27FC236}">
                <a16:creationId xmlns:a16="http://schemas.microsoft.com/office/drawing/2014/main" id="{C2F2C5E7-2FEB-BE06-63DE-1FD059B8FFF6}"/>
              </a:ext>
            </a:extLst>
          </p:cNvPr>
          <p:cNvSpPr>
            <a:spLocks noGrp="1"/>
          </p:cNvSpPr>
          <p:nvPr>
            <p:ph idx="1"/>
          </p:nvPr>
        </p:nvSpPr>
        <p:spPr/>
        <p:txBody>
          <a:bodyPr>
            <a:normAutofit fontScale="92500" lnSpcReduction="10000"/>
          </a:bodyPr>
          <a:lstStyle/>
          <a:p>
            <a:pPr indent="360045"/>
            <a:r>
              <a:rPr lang="lt-LT" dirty="0">
                <a:effectLst/>
              </a:rPr>
              <a:t>7. Mokinys pasiekimų patikrinime dalyvauja mokykloje, kurioje mokosi, o buvęs mokinys – mokykloje, kurioje mokėsi pagrindinio ugdymo programos baigiamojoje klasėje ir iki einamųjų metų </a:t>
            </a:r>
            <a:r>
              <a:rPr lang="lt-LT" b="1" dirty="0">
                <a:effectLst/>
              </a:rPr>
              <a:t>vasario 6 dienos mokyklos vadovui yra pateikęs prašymą dalyvauti pasiekimų patikrinime. </a:t>
            </a:r>
          </a:p>
          <a:p>
            <a:r>
              <a:rPr lang="lt-LT" sz="1800" i="1" dirty="0">
                <a:effectLst/>
              </a:rPr>
              <a:t>Punkto pakeitimai:</a:t>
            </a:r>
            <a:endParaRPr lang="lt-LT" dirty="0"/>
          </a:p>
          <a:p>
            <a:r>
              <a:rPr lang="lt-LT" sz="1800" i="1" dirty="0">
                <a:effectLst/>
              </a:rPr>
              <a:t>Nr. </a:t>
            </a:r>
            <a:r>
              <a:rPr lang="lt-LT" sz="1800" i="1" dirty="0">
                <a:effectLst/>
                <a:hlinkClick r:id="rId2"/>
              </a:rPr>
              <a:t>V-1696</a:t>
            </a:r>
            <a:r>
              <a:rPr lang="lt-LT" sz="1800" i="1" dirty="0">
                <a:effectLst/>
              </a:rPr>
              <a:t>, 2022-10-25, paskelbta TAR 2022-10-25, i. k. 2022-21538</a:t>
            </a:r>
          </a:p>
          <a:p>
            <a:pPr indent="360045"/>
            <a:r>
              <a:rPr lang="lt-LT" dirty="0">
                <a:effectLst/>
              </a:rPr>
              <a:t>8. Namie mokytų mokinių, negalinčių atvykti į mokyklą, pasiekimų patikrinimas vykdomas mokinio namuose nuotoliniu elektroniniu būdu. </a:t>
            </a:r>
          </a:p>
          <a:p>
            <a:r>
              <a:rPr lang="lt-LT" sz="1800" i="1" dirty="0">
                <a:effectLst/>
              </a:rPr>
              <a:t>Punkto pakeitimai:</a:t>
            </a:r>
            <a:endParaRPr lang="lt-LT" dirty="0"/>
          </a:p>
          <a:p>
            <a:r>
              <a:rPr lang="lt-LT" sz="1800" i="1" dirty="0">
                <a:effectLst/>
              </a:rPr>
              <a:t>Nr. </a:t>
            </a:r>
            <a:r>
              <a:rPr lang="lt-LT" sz="1800" i="1" dirty="0">
                <a:effectLst/>
                <a:hlinkClick r:id="rId2"/>
              </a:rPr>
              <a:t>V-1696</a:t>
            </a:r>
            <a:r>
              <a:rPr lang="lt-LT" sz="1800" i="1" dirty="0">
                <a:effectLst/>
              </a:rPr>
              <a:t>, 2022-10-25, paskelbta TAR 2022-10-25, i. k. 2022-21538</a:t>
            </a:r>
            <a:endParaRPr lang="lt-LT" dirty="0">
              <a:effectLst/>
            </a:endParaRPr>
          </a:p>
          <a:p>
            <a:pPr algn="just"/>
            <a:endParaRPr lang="lt-LT" dirty="0">
              <a:effectLst/>
            </a:endParaRPr>
          </a:p>
          <a:p>
            <a:endParaRPr lang="pl-PL" dirty="0"/>
          </a:p>
        </p:txBody>
      </p:sp>
    </p:spTree>
    <p:extLst>
      <p:ext uri="{BB962C8B-B14F-4D97-AF65-F5344CB8AC3E}">
        <p14:creationId xmlns:p14="http://schemas.microsoft.com/office/powerpoint/2010/main" val="1948607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EC486B3-3724-4B1F-7318-31A809A527B3}"/>
              </a:ext>
            </a:extLst>
          </p:cNvPr>
          <p:cNvSpPr>
            <a:spLocks noGrp="1"/>
          </p:cNvSpPr>
          <p:nvPr>
            <p:ph type="title"/>
          </p:nvPr>
        </p:nvSpPr>
        <p:spPr>
          <a:xfrm>
            <a:off x="691079" y="725951"/>
            <a:ext cx="10325000" cy="805669"/>
          </a:xfrm>
        </p:spPr>
        <p:txBody>
          <a:bodyPr>
            <a:normAutofit/>
          </a:bodyPr>
          <a:lstStyle/>
          <a:p>
            <a:pPr indent="360045"/>
            <a:r>
              <a:rPr lang="lt-LT" b="1"/>
              <a:t>PRITAIKYMAI</a:t>
            </a:r>
            <a:endParaRPr lang="pl-PL" dirty="0"/>
          </a:p>
        </p:txBody>
      </p:sp>
      <p:sp>
        <p:nvSpPr>
          <p:cNvPr id="3" name="Turinio vietos rezervavimo ženklas 2">
            <a:extLst>
              <a:ext uri="{FF2B5EF4-FFF2-40B4-BE49-F238E27FC236}">
                <a16:creationId xmlns:a16="http://schemas.microsoft.com/office/drawing/2014/main" id="{333079D1-CD43-9946-364C-2836363D8B1E}"/>
              </a:ext>
            </a:extLst>
          </p:cNvPr>
          <p:cNvSpPr>
            <a:spLocks noGrp="1"/>
          </p:cNvSpPr>
          <p:nvPr>
            <p:ph idx="1"/>
          </p:nvPr>
        </p:nvSpPr>
        <p:spPr>
          <a:xfrm>
            <a:off x="691079" y="1451610"/>
            <a:ext cx="10325000" cy="4452957"/>
          </a:xfrm>
        </p:spPr>
        <p:txBody>
          <a:bodyPr>
            <a:normAutofit fontScale="77500" lnSpcReduction="20000"/>
          </a:bodyPr>
          <a:lstStyle/>
          <a:p>
            <a:pPr indent="360045"/>
            <a:r>
              <a:rPr lang="lt-LT" dirty="0">
                <a:effectLst/>
              </a:rPr>
              <a:t>19. Mokiniui ir buvusiam mokiniui (nepilnamečiui, turint tėvų (globėjų, rūpintojų) raštišką sutikimą), </a:t>
            </a:r>
            <a:r>
              <a:rPr lang="lt-LT" b="1" dirty="0">
                <a:effectLst/>
              </a:rPr>
              <a:t>turintiems specialiųjų ugdymosi poreikių, raštu pateikus mokyklos vadovui prašymą ir pedagoginės psichologinės tarnybos pažymą apie pasiekimų patikrinimo užduoties formą, vykdymo ir vertinimo instrukcijų pritaikymo pobūdį, </a:t>
            </a:r>
            <a:r>
              <a:rPr lang="lt-LT" dirty="0">
                <a:effectLst/>
              </a:rPr>
              <a:t>pasiekimų patikrinimo užduoties forma, vykdymo ir vertinimo instrukcijos pritaikomos Lietuvos Respublikos švietimo, mokslo ir sporto ministro nustatyta tvarka.</a:t>
            </a:r>
          </a:p>
          <a:p>
            <a:pPr indent="360045"/>
            <a:r>
              <a:rPr lang="lt-LT" dirty="0">
                <a:effectLst/>
              </a:rPr>
              <a:t>20. Mokiniui ir buvusiam mokiniui, </a:t>
            </a:r>
            <a:r>
              <a:rPr lang="lt-LT" b="1" dirty="0">
                <a:effectLst/>
              </a:rPr>
              <a:t>turintiems sveikatos sutrikimų, patvirtintų gydytojų konsultacinės komisijos pažyma ir jai rekomendavus, sudaromos pasiekimų patikrinimo vykdymo sąlygos. </a:t>
            </a:r>
            <a:r>
              <a:rPr lang="lt-LT" dirty="0">
                <a:effectLst/>
              </a:rPr>
              <a:t>Gydytojų konsultacinės komisijos išduotą pažymą su rekomendacijomis dėl pasiekimų patikrinimo </a:t>
            </a:r>
            <a:r>
              <a:rPr lang="lt-LT" b="1" dirty="0">
                <a:effectLst/>
              </a:rPr>
              <a:t>vykdymo sąlygų sudarymo kartu su prašymu sudaryti sąlygas</a:t>
            </a:r>
            <a:r>
              <a:rPr lang="lt-LT" dirty="0">
                <a:effectLst/>
              </a:rPr>
              <a:t> pasiekimų patikrinimui vykdyti mokinys ir buvęs mokinys </a:t>
            </a:r>
            <a:r>
              <a:rPr lang="lt-LT" b="1" dirty="0">
                <a:effectLst/>
              </a:rPr>
              <a:t>pateikia mokyklos vadovui. </a:t>
            </a:r>
          </a:p>
          <a:p>
            <a:pPr indent="360045"/>
            <a:r>
              <a:rPr lang="lt-LT" dirty="0">
                <a:effectLst/>
              </a:rPr>
              <a:t>21. </a:t>
            </a:r>
            <a:r>
              <a:rPr lang="lt-LT" b="1" dirty="0">
                <a:effectLst/>
              </a:rPr>
              <a:t>Mokyklos vadovas</a:t>
            </a:r>
            <a:r>
              <a:rPr lang="lt-LT" dirty="0">
                <a:effectLst/>
              </a:rPr>
              <a:t>, remdamasis pateiktais dokumentais, atsižvelgęs į mokinio ir buvusio mokinio specialiuosius ugdymosi poreikius ar sveikatos sutrikimus, </a:t>
            </a:r>
            <a:r>
              <a:rPr lang="lt-LT" b="1" dirty="0">
                <a:effectLst/>
              </a:rPr>
              <a:t>priima sprendimą:</a:t>
            </a:r>
          </a:p>
          <a:p>
            <a:pPr indent="360045"/>
            <a:r>
              <a:rPr lang="lt-LT" dirty="0">
                <a:effectLst/>
              </a:rPr>
              <a:t>21.1. dėl pasiekimų patikrinimo vykdymo instrukcijos pritaikymo;</a:t>
            </a:r>
          </a:p>
          <a:p>
            <a:pPr indent="360045"/>
            <a:r>
              <a:rPr lang="lt-LT" dirty="0">
                <a:effectLst/>
              </a:rPr>
              <a:t>21.2. dėl pasiekimų patikrinimo užduoties formos pritaikymo;</a:t>
            </a:r>
          </a:p>
          <a:p>
            <a:pPr indent="360045"/>
            <a:r>
              <a:rPr lang="lt-LT" dirty="0">
                <a:effectLst/>
              </a:rPr>
              <a:t>21.3. dėl pasiekimų patikrinimo vertinimo instrukcijos pritaikymo;</a:t>
            </a:r>
          </a:p>
          <a:p>
            <a:pPr indent="360045"/>
            <a:r>
              <a:rPr lang="lt-LT" dirty="0">
                <a:effectLst/>
              </a:rPr>
              <a:t>21.4. dėl pasiekimų patikrinimo vykdymo sąlygų sudarymo. </a:t>
            </a:r>
          </a:p>
          <a:p>
            <a:endParaRPr lang="pl-PL" dirty="0"/>
          </a:p>
        </p:txBody>
      </p:sp>
    </p:spTree>
    <p:extLst>
      <p:ext uri="{BB962C8B-B14F-4D97-AF65-F5344CB8AC3E}">
        <p14:creationId xmlns:p14="http://schemas.microsoft.com/office/powerpoint/2010/main" val="2302357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0907E30-10F7-23E2-087D-1BC85E2C8279}"/>
              </a:ext>
            </a:extLst>
          </p:cNvPr>
          <p:cNvSpPr>
            <a:spLocks noGrp="1"/>
          </p:cNvSpPr>
          <p:nvPr>
            <p:ph type="title"/>
          </p:nvPr>
        </p:nvSpPr>
        <p:spPr>
          <a:xfrm>
            <a:off x="691079" y="725951"/>
            <a:ext cx="10325000" cy="657079"/>
          </a:xfrm>
        </p:spPr>
        <p:txBody>
          <a:bodyPr>
            <a:normAutofit fontScale="90000"/>
          </a:bodyPr>
          <a:lstStyle/>
          <a:p>
            <a:r>
              <a:rPr lang="lt-LT" sz="2400" b="1" dirty="0"/>
              <a:t>ATLEIDIMAS NUO PASIEKIMŲ PATIKRINIMO AR PASIEKIMŲ PATIKRINIMO DALIES</a:t>
            </a:r>
            <a:endParaRPr lang="pl-PL" sz="2400" dirty="0"/>
          </a:p>
        </p:txBody>
      </p:sp>
      <p:sp>
        <p:nvSpPr>
          <p:cNvPr id="3" name="Turinio vietos rezervavimo ženklas 2">
            <a:extLst>
              <a:ext uri="{FF2B5EF4-FFF2-40B4-BE49-F238E27FC236}">
                <a16:creationId xmlns:a16="http://schemas.microsoft.com/office/drawing/2014/main" id="{4CD8E16F-82F4-A77E-00AA-32F28A66E501}"/>
              </a:ext>
            </a:extLst>
          </p:cNvPr>
          <p:cNvSpPr>
            <a:spLocks noGrp="1"/>
          </p:cNvSpPr>
          <p:nvPr>
            <p:ph idx="1"/>
          </p:nvPr>
        </p:nvSpPr>
        <p:spPr>
          <a:xfrm>
            <a:off x="691079" y="1508760"/>
            <a:ext cx="10325000" cy="4395807"/>
          </a:xfrm>
        </p:spPr>
        <p:txBody>
          <a:bodyPr>
            <a:normAutofit fontScale="70000" lnSpcReduction="20000"/>
          </a:bodyPr>
          <a:lstStyle/>
          <a:p>
            <a:pPr indent="360045"/>
            <a:r>
              <a:rPr lang="lt-LT" dirty="0">
                <a:effectLst/>
              </a:rPr>
              <a:t>24. Mokinys ir buvęs mokinys, (...) negalintys dalyvauti pasiekimų patikrinime ar pasiekimų patikrinimo dalyje </a:t>
            </a:r>
            <a:r>
              <a:rPr lang="lt-LT" b="1" dirty="0">
                <a:effectLst/>
              </a:rPr>
              <a:t>dėl ligos, </a:t>
            </a:r>
            <a:r>
              <a:rPr lang="lt-LT" dirty="0">
                <a:effectLst/>
              </a:rPr>
              <a:t>nuo dalyvavimo pasiekimų patikrinime </a:t>
            </a:r>
            <a:r>
              <a:rPr lang="lt-LT" b="1" dirty="0">
                <a:effectLst/>
              </a:rPr>
              <a:t>atleidžiami mokyklos vadovo įsakymu</a:t>
            </a:r>
            <a:r>
              <a:rPr lang="lt-LT" dirty="0">
                <a:effectLst/>
              </a:rPr>
              <a:t>, </a:t>
            </a:r>
            <a:r>
              <a:rPr lang="lt-LT" b="1" dirty="0">
                <a:effectLst/>
              </a:rPr>
              <a:t>jeigu mokinį ar buvusį mokinį asmens sveikatos priežiūros įstaigos gydytojų konsultacinė komisija rekomenduoja atleisti nuo pasiekimų patikrinimo ir jis pateikė mokyklos vadovui prašymą dėl atleidimo nuo pasiekimų patikrinimo ir sveikatos priežiūros įstaigos gydytojų konsultacinės komisijos pažymą. </a:t>
            </a:r>
            <a:r>
              <a:rPr lang="lt-LT" dirty="0">
                <a:effectLst/>
              </a:rPr>
              <a:t>Gydytojų konsultacinės komisijos pažymoje (...) nurodoma diagnozė ir kodas, sergantiems psichikos liga – pagal TLK-10-AM tik kodas tėvų (globėjų, rūpintojų) sutikimu, atleidimo nuo pasiekimų patikrinimo trukmė ir rekomendacijos mokyklai (dėl pasiekimų patikrinimo vykdymo pritaikymo ir kita). </a:t>
            </a:r>
            <a:r>
              <a:rPr lang="lt-LT" b="1" dirty="0">
                <a:effectLst/>
              </a:rPr>
              <a:t>Atleisti mokinys ir buvęs mokinys negali dalyvauti pasiekimų patikrinime. </a:t>
            </a:r>
          </a:p>
          <a:p>
            <a:pPr indent="360045"/>
            <a:r>
              <a:rPr lang="lt-LT" dirty="0">
                <a:effectLst/>
              </a:rPr>
              <a:t>25. Mokinys nuo pasiekimų patikrinimo taip pat gali būti atleidžiamas mokyklos vadovo įsakymu, jeigu:</a:t>
            </a:r>
          </a:p>
          <a:p>
            <a:pPr indent="360045"/>
            <a:r>
              <a:rPr lang="lt-LT" dirty="0">
                <a:effectLst/>
              </a:rPr>
              <a:t>25.1. laikinai mokosi ir dalyvauja tarptautinėje mokinių mobilumo (judumo) mainų programoje kitos šalies mokykloje pagal tarptautinę bendrojo ugdymo programą;</a:t>
            </a:r>
          </a:p>
          <a:p>
            <a:pPr indent="360045"/>
            <a:r>
              <a:rPr lang="lt-LT" dirty="0">
                <a:effectLst/>
              </a:rPr>
              <a:t>25.2. </a:t>
            </a:r>
            <a:r>
              <a:rPr lang="lt-LT" b="1" dirty="0">
                <a:effectLst/>
              </a:rPr>
              <a:t>turi teisę nuolat ar laikinai gyventi Lietuvoje ir atvyko mokytis į Lietuvą iš kitos šalies į ne žemesnę kaip 9 (I gimnazijos) klasę. </a:t>
            </a:r>
          </a:p>
          <a:p>
            <a:r>
              <a:rPr lang="lt-LT" sz="1800" i="1" dirty="0">
                <a:effectLst/>
              </a:rPr>
              <a:t>Papunkčio pakeitimai:</a:t>
            </a:r>
            <a:endParaRPr lang="lt-LT" dirty="0"/>
          </a:p>
          <a:p>
            <a:r>
              <a:rPr lang="lt-LT" sz="1800" i="1" dirty="0">
                <a:effectLst/>
              </a:rPr>
              <a:t>Nr. </a:t>
            </a:r>
            <a:r>
              <a:rPr lang="lt-LT" sz="1800" i="1" dirty="0">
                <a:effectLst/>
                <a:hlinkClick r:id="rId2"/>
              </a:rPr>
              <a:t>V-1696</a:t>
            </a:r>
            <a:r>
              <a:rPr lang="lt-LT" sz="1800" i="1" dirty="0">
                <a:effectLst/>
              </a:rPr>
              <a:t>, 2022-10-25, paskelbta TAR 2022-10-25, i. k. 2022-21538</a:t>
            </a:r>
            <a:endParaRPr lang="lt-LT" dirty="0"/>
          </a:p>
          <a:p>
            <a:pPr indent="360045"/>
            <a:r>
              <a:rPr lang="lt-LT" dirty="0">
                <a:effectLst/>
              </a:rPr>
              <a:t>26. Pasiekimų patikrinimo vykdymo dieną mokiniui ir buvusiam </a:t>
            </a:r>
            <a:r>
              <a:rPr lang="lt-LT" b="1" dirty="0">
                <a:effectLst/>
              </a:rPr>
              <a:t>mokiniui susirgus ar dėl pareigos izoliuotis </a:t>
            </a:r>
            <a:r>
              <a:rPr lang="lt-LT" dirty="0">
                <a:effectLst/>
              </a:rPr>
              <a:t>jis pats arba jo artimieji turi tai pranešti mokyklos vadovui </a:t>
            </a:r>
            <a:r>
              <a:rPr lang="lt-LT" b="1" dirty="0">
                <a:effectLst/>
              </a:rPr>
              <a:t>ne vėliau kaip kitą darbo dieną po pasiekimų patikrinimo ir pateikti prašymą dėl pasiekimų patikrinimo atidėjimo. </a:t>
            </a:r>
            <a:r>
              <a:rPr lang="lt-LT" dirty="0">
                <a:effectLst/>
              </a:rPr>
              <a:t>(...)</a:t>
            </a:r>
            <a:endParaRPr lang="pl-PL" dirty="0"/>
          </a:p>
        </p:txBody>
      </p:sp>
    </p:spTree>
    <p:extLst>
      <p:ext uri="{BB962C8B-B14F-4D97-AF65-F5344CB8AC3E}">
        <p14:creationId xmlns:p14="http://schemas.microsoft.com/office/powerpoint/2010/main" val="85965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0" name="Group 9">
            <a:extLst>
              <a:ext uri="{FF2B5EF4-FFF2-40B4-BE49-F238E27FC236}">
                <a16:creationId xmlns:a16="http://schemas.microsoft.com/office/drawing/2014/main" id="{F4E038FC-6B13-4E3D-B722-C8BE1089A7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46" name="Straight Connector 10">
              <a:extLst>
                <a:ext uri="{FF2B5EF4-FFF2-40B4-BE49-F238E27FC236}">
                  <a16:creationId xmlns:a16="http://schemas.microsoft.com/office/drawing/2014/main" id="{EC6D1CF4-A9CF-4F5E-AD88-A4813BA91D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3B31DB7-5A1E-4ECB-A2CC-5C8B7CBDDD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743EA56-6FC7-4DA7-822E-1C680E91D0D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64D3069-6377-48F7-A2FD-17D643EFEC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FF47C9D-98C3-4563-8099-91D1B5A64B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E24E0F1-AF02-451B-A646-1359CDA3D0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5D0774C-27C3-4AF3-8B6E-8C89EC2182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1C68E1A-7F6C-481A-9A4B-A20140701B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2FED80B-B634-42E7-886D-BE07F129D1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BB1395F-9E48-4030-899D-44900C5434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902873F-FB16-45BA-8030-B179982745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4750B3F-8FD0-4D9D-931B-05E9952FC0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94CACAE-5511-413B-B9A4-DDDBAD2694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D5C5A0-CA65-4DF2-886D-51F46D147D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450D783-91E8-4209-9E29-6D1AF08B9E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EA5335-9AC4-484C-A067-5233683509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0CE71D4-8568-4A2D-B89F-8875FB536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CDE4114-2DF5-4775-95EB-8961D814DFE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874EAC0-B770-4075-AD3F-7983BAF61FF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ABCB7CB-D7ED-4F9F-9B16-6136057B8A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3080B32-CA3C-4CD4-BD18-4FE20A1E961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BD9FCEF-7BC6-49AF-8DB1-38289F6798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38AB42E-2E05-4FFA-84F8-DB69B99FF3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79CFF16-24C4-4DA7-ADA1-D66C751F6B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C774CEE-3F05-4917-9FD0-4D0C0C3EA2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5BB49C2-A6B4-49F7-8E37-341151A578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5FE12F6-D330-4EBC-B809-C231EA0D34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AB73A4A-51EE-4168-B5F9-B1DFF1F6CF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6F3B09C-CCF9-4331-8DDD-646FDD86F9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710233E-5AEF-483D-AAA3-CD2DC0BB55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C7B12AE-D93A-4989-81F9-95633B92CE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Pavadinimas 1">
            <a:extLst>
              <a:ext uri="{FF2B5EF4-FFF2-40B4-BE49-F238E27FC236}">
                <a16:creationId xmlns:a16="http://schemas.microsoft.com/office/drawing/2014/main" id="{C88EE717-DB3A-00F2-8D41-6EFB87F733F8}"/>
              </a:ext>
            </a:extLst>
          </p:cNvPr>
          <p:cNvSpPr>
            <a:spLocks noGrp="1"/>
          </p:cNvSpPr>
          <p:nvPr>
            <p:ph type="title"/>
          </p:nvPr>
        </p:nvSpPr>
        <p:spPr>
          <a:xfrm>
            <a:off x="1202548" y="1843286"/>
            <a:ext cx="3919378" cy="1837174"/>
          </a:xfrm>
        </p:spPr>
        <p:txBody>
          <a:bodyPr>
            <a:normAutofit/>
          </a:bodyPr>
          <a:lstStyle/>
          <a:p>
            <a:r>
              <a:rPr lang="lt-LT" dirty="0"/>
              <a:t>Aktuali informacija</a:t>
            </a:r>
            <a:endParaRPr lang="pl-PL" dirty="0"/>
          </a:p>
        </p:txBody>
      </p:sp>
      <p:sp>
        <p:nvSpPr>
          <p:cNvPr id="43" name="Right Triangle 42">
            <a:extLst>
              <a:ext uri="{FF2B5EF4-FFF2-40B4-BE49-F238E27FC236}">
                <a16:creationId xmlns:a16="http://schemas.microsoft.com/office/drawing/2014/main" id="{BD69E8CA-AABE-45CB-A6D5-D8092267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4203" y="478258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urinio vietos rezervavimo ženklas 2">
            <a:extLst>
              <a:ext uri="{FF2B5EF4-FFF2-40B4-BE49-F238E27FC236}">
                <a16:creationId xmlns:a16="http://schemas.microsoft.com/office/drawing/2014/main" id="{29BDEEDF-F9C8-412B-B6A4-A267AC7D5226}"/>
              </a:ext>
            </a:extLst>
          </p:cNvPr>
          <p:cNvSpPr>
            <a:spLocks noGrp="1"/>
          </p:cNvSpPr>
          <p:nvPr>
            <p:ph idx="1"/>
          </p:nvPr>
        </p:nvSpPr>
        <p:spPr>
          <a:xfrm>
            <a:off x="6099109" y="2343235"/>
            <a:ext cx="5081023" cy="3800166"/>
          </a:xfrm>
        </p:spPr>
        <p:txBody>
          <a:bodyPr>
            <a:normAutofit/>
          </a:bodyPr>
          <a:lstStyle/>
          <a:p>
            <a:r>
              <a:rPr lang="pl-PL" dirty="0">
                <a:hlinkClick r:id="rId2"/>
              </a:rPr>
              <a:t>https://e-seimas.lrs.lt/portal/legalAct/lt/TAD/TAIS.416474/asr</a:t>
            </a:r>
            <a:r>
              <a:rPr lang="lt-LT" dirty="0"/>
              <a:t> </a:t>
            </a:r>
          </a:p>
          <a:p>
            <a:r>
              <a:rPr lang="pl-PL" dirty="0">
                <a:hlinkClick r:id="rId3"/>
              </a:rPr>
              <a:t>https://www.nsa.smm.lt/2023/09/12/paskelbti-2023-2024-mokslo-metu-nmpp-ir-pupp-tvarkarasciai/</a:t>
            </a:r>
            <a:endParaRPr lang="lt-LT" dirty="0"/>
          </a:p>
          <a:p>
            <a:endParaRPr lang="pl-PL" dirty="0"/>
          </a:p>
        </p:txBody>
      </p:sp>
    </p:spTree>
    <p:extLst>
      <p:ext uri="{BB962C8B-B14F-4D97-AF65-F5344CB8AC3E}">
        <p14:creationId xmlns:p14="http://schemas.microsoft.com/office/powerpoint/2010/main" val="1336266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7F283B0-1DF4-07AC-E0F2-9CA877E9619F}"/>
              </a:ext>
            </a:extLst>
          </p:cNvPr>
          <p:cNvSpPr>
            <a:spLocks noGrp="1"/>
          </p:cNvSpPr>
          <p:nvPr>
            <p:ph type="title"/>
          </p:nvPr>
        </p:nvSpPr>
        <p:spPr/>
        <p:txBody>
          <a:bodyPr/>
          <a:lstStyle/>
          <a:p>
            <a:r>
              <a:rPr lang="lt-LT" dirty="0"/>
              <a:t>Tarpinių patikrinimų, brandos egzaminų teisinė bazė</a:t>
            </a:r>
            <a:endParaRPr lang="pl-PL" dirty="0"/>
          </a:p>
        </p:txBody>
      </p:sp>
      <p:sp>
        <p:nvSpPr>
          <p:cNvPr id="3" name="Turinio vietos rezervavimo ženklas 2">
            <a:extLst>
              <a:ext uri="{FF2B5EF4-FFF2-40B4-BE49-F238E27FC236}">
                <a16:creationId xmlns:a16="http://schemas.microsoft.com/office/drawing/2014/main" id="{766E2252-DCD6-FA91-5A49-37FBD91580C5}"/>
              </a:ext>
            </a:extLst>
          </p:cNvPr>
          <p:cNvSpPr>
            <a:spLocks noGrp="1"/>
          </p:cNvSpPr>
          <p:nvPr>
            <p:ph idx="1"/>
          </p:nvPr>
        </p:nvSpPr>
        <p:spPr/>
        <p:txBody>
          <a:bodyPr>
            <a:normAutofit lnSpcReduction="10000"/>
          </a:bodyPr>
          <a:lstStyle/>
          <a:p>
            <a:pPr fontAlgn="base" hangingPunct="0"/>
            <a:r>
              <a:rPr lang="lt-LT" dirty="0"/>
              <a:t>LR ŠMSM 2023 m. rugsėjo 11 d. Nr. V-1187 </a:t>
            </a:r>
            <a:r>
              <a:rPr lang="lt-LT" dirty="0">
                <a:solidFill>
                  <a:srgbClr val="000000"/>
                </a:solidFill>
                <a:effectLst/>
              </a:rPr>
              <a:t>ĮSAKYMAS</a:t>
            </a:r>
            <a:r>
              <a:rPr lang="lt-LT" dirty="0"/>
              <a:t> </a:t>
            </a:r>
            <a:r>
              <a:rPr lang="lt-LT" dirty="0">
                <a:solidFill>
                  <a:srgbClr val="000000"/>
                </a:solidFill>
                <a:effectLst/>
              </a:rPr>
              <a:t>DĖL VALSTYBINIŲ BRANDOS EGZAMINŲ ORGANIZAVIMO IR VYKDYMO TVARKOS APRAŠO PATVIRTINIMO</a:t>
            </a:r>
            <a:endParaRPr lang="lt-LT" dirty="0">
              <a:effectLst/>
            </a:endParaRPr>
          </a:p>
          <a:p>
            <a:pPr fontAlgn="base" hangingPunct="0"/>
            <a:r>
              <a:rPr lang="lt-LT" dirty="0"/>
              <a:t>LR ŠMSM 2023 m. rugsėjo 11 d. Nr. V-1188 </a:t>
            </a:r>
            <a:r>
              <a:rPr lang="lt-LT" dirty="0">
                <a:effectLst/>
              </a:rPr>
              <a:t>ĮSAKYMAS </a:t>
            </a:r>
            <a:r>
              <a:rPr lang="lt-LT" cap="all" dirty="0">
                <a:effectLst/>
              </a:rPr>
              <a:t>DĖL ŠVIETIMO, MOKSLO IR SPORTO MINISTRO 2006 M. GRUODŽIO 18 D. ĮSAKYMO NR. ISAK-2391 „</a:t>
            </a:r>
            <a:r>
              <a:rPr lang="lt-LT" dirty="0">
                <a:effectLst/>
              </a:rPr>
              <a:t>DĖL BRANDOS EGZAMINŲ ORGANIZAVIMO IR VYKDYMO TVARKOS APRAŠO IR LIETUVIŲ KALBOS IR LITERATŪROS ĮSKAITOS ORGANIZAVIMO IR VYKDYMO TVARKOS APRAŠO PATVIRTINIMO</a:t>
            </a:r>
            <a:r>
              <a:rPr lang="lt-LT" cap="all" dirty="0">
                <a:effectLst/>
              </a:rPr>
              <a:t>“ PAKEITIMO</a:t>
            </a:r>
          </a:p>
          <a:p>
            <a:pPr fontAlgn="base" hangingPunct="0"/>
            <a:r>
              <a:rPr lang="lt-LT" dirty="0"/>
              <a:t>LR ŠMSM </a:t>
            </a:r>
            <a:r>
              <a:rPr lang="lt-LT" dirty="0">
                <a:solidFill>
                  <a:srgbClr val="000000"/>
                </a:solidFill>
              </a:rPr>
              <a:t>2023 m. rugsėjo 12 d. </a:t>
            </a:r>
            <a:r>
              <a:rPr lang="lt-LT" dirty="0"/>
              <a:t>Nr. V-1203 </a:t>
            </a:r>
            <a:r>
              <a:rPr lang="lt-LT" dirty="0">
                <a:effectLst/>
              </a:rPr>
              <a:t>ĮSAKYMAS DĖL 2023</a:t>
            </a:r>
            <a:r>
              <a:rPr lang="lt-LT" dirty="0">
                <a:solidFill>
                  <a:srgbClr val="000000"/>
                </a:solidFill>
                <a:effectLst/>
              </a:rPr>
              <a:t>–</a:t>
            </a:r>
            <a:r>
              <a:rPr lang="lt-LT" dirty="0">
                <a:effectLst/>
              </a:rPr>
              <a:t>2024 MOKSLO METŲ LIETUVIŲ KALBOS IR LITERATŪROS ĮSKAITOS,  TARPINIŲ PATIKRINIMŲ IR BRANDOS EGZAMINŲ TVARKARAŠČIŲ PATVIRTINIMO</a:t>
            </a:r>
            <a:endParaRPr lang="pl-PL" dirty="0"/>
          </a:p>
        </p:txBody>
      </p:sp>
    </p:spTree>
    <p:extLst>
      <p:ext uri="{BB962C8B-B14F-4D97-AF65-F5344CB8AC3E}">
        <p14:creationId xmlns:p14="http://schemas.microsoft.com/office/powerpoint/2010/main" val="3911400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80FCBBD-6576-015A-5F87-1EB61B3CEF7F}"/>
              </a:ext>
            </a:extLst>
          </p:cNvPr>
          <p:cNvSpPr>
            <a:spLocks noGrp="1"/>
          </p:cNvSpPr>
          <p:nvPr>
            <p:ph type="title"/>
          </p:nvPr>
        </p:nvSpPr>
        <p:spPr>
          <a:xfrm>
            <a:off x="691079" y="725952"/>
            <a:ext cx="10325000" cy="791764"/>
          </a:xfrm>
        </p:spPr>
        <p:txBody>
          <a:bodyPr/>
          <a:lstStyle/>
          <a:p>
            <a:r>
              <a:rPr lang="lt-LT" b="1" dirty="0"/>
              <a:t>PRAŠYMŲ PATEIKIMAS</a:t>
            </a:r>
            <a:endParaRPr lang="pl-PL" dirty="0"/>
          </a:p>
        </p:txBody>
      </p:sp>
      <p:graphicFrame>
        <p:nvGraphicFramePr>
          <p:cNvPr id="5" name="Turinio vietos rezervavimo ženklas 2">
            <a:extLst>
              <a:ext uri="{FF2B5EF4-FFF2-40B4-BE49-F238E27FC236}">
                <a16:creationId xmlns:a16="http://schemas.microsoft.com/office/drawing/2014/main" id="{04AD48DC-90E8-AED7-6569-FD129E865092}"/>
              </a:ext>
            </a:extLst>
          </p:cNvPr>
          <p:cNvGraphicFramePr>
            <a:graphicFrameLocks noGrp="1"/>
          </p:cNvGraphicFramePr>
          <p:nvPr>
            <p:ph idx="1"/>
          </p:nvPr>
        </p:nvGraphicFramePr>
        <p:xfrm>
          <a:off x="691079" y="1743959"/>
          <a:ext cx="10325000" cy="4160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4910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C6CBAEB-07AE-3D35-01C6-D9EC2F263C1B}"/>
              </a:ext>
            </a:extLst>
          </p:cNvPr>
          <p:cNvSpPr>
            <a:spLocks noGrp="1"/>
          </p:cNvSpPr>
          <p:nvPr>
            <p:ph type="title"/>
          </p:nvPr>
        </p:nvSpPr>
        <p:spPr>
          <a:xfrm>
            <a:off x="691079" y="725951"/>
            <a:ext cx="10325000" cy="933167"/>
          </a:xfrm>
        </p:spPr>
        <p:txBody>
          <a:bodyPr/>
          <a:lstStyle/>
          <a:p>
            <a:r>
              <a:rPr lang="lt-LT" dirty="0"/>
              <a:t>Svarbiausios datos</a:t>
            </a:r>
            <a:endParaRPr lang="pl-PL" dirty="0"/>
          </a:p>
        </p:txBody>
      </p:sp>
      <p:graphicFrame>
        <p:nvGraphicFramePr>
          <p:cNvPr id="5" name="Turinio vietos rezervavimo ženklas 2">
            <a:extLst>
              <a:ext uri="{FF2B5EF4-FFF2-40B4-BE49-F238E27FC236}">
                <a16:creationId xmlns:a16="http://schemas.microsoft.com/office/drawing/2014/main" id="{2FF24C34-0827-4F62-AC68-64277C165524}"/>
              </a:ext>
            </a:extLst>
          </p:cNvPr>
          <p:cNvGraphicFramePr>
            <a:graphicFrameLocks noGrp="1"/>
          </p:cNvGraphicFramePr>
          <p:nvPr>
            <p:ph idx="1"/>
            <p:extLst>
              <p:ext uri="{D42A27DB-BD31-4B8C-83A1-F6EECF244321}">
                <p14:modId xmlns:p14="http://schemas.microsoft.com/office/powerpoint/2010/main" val="410700592"/>
              </p:ext>
            </p:extLst>
          </p:nvPr>
        </p:nvGraphicFramePr>
        <p:xfrm>
          <a:off x="691079" y="1932495"/>
          <a:ext cx="10325000" cy="3972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7255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8">
            <a:extLst>
              <a:ext uri="{FF2B5EF4-FFF2-40B4-BE49-F238E27FC236}">
                <a16:creationId xmlns:a16="http://schemas.microsoft.com/office/drawing/2014/main" id="{9663BDD8-36FC-48B0-8862-3B51BE4F7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7" name="Group 10">
            <a:extLst>
              <a:ext uri="{FF2B5EF4-FFF2-40B4-BE49-F238E27FC236}">
                <a16:creationId xmlns:a16="http://schemas.microsoft.com/office/drawing/2014/main" id="{B27757FA-E22B-4C03-A927-1E4B4A5855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9FA329A2-1D2A-4A62-A6AF-93B37310C4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AAB6EEA-4329-4352-9BA3-1746A7111E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DF1164F-7F9A-40C5-868D-082B3E0F117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DB572B4-ACB4-4026-BE9F-D3523A2C1C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77DB227-A8B6-43DC-970A-925EED2E0F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B6B9264-5A30-46E0-A2C1-636FB3D1B16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879B4D0-16B0-456E-8951-4042C78B2A2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43D00E3-B79B-41D6-9E66-07EC7E6C25F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DD97DA3-F9CF-4985-A2BA-27DDD396C7A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472B34-25FF-41FB-BF22-42D29C83F6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C6268AA-8DD1-4959-8136-0ECAAFD2714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F744375-C310-46F7-AC26-C5A4BD827F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6C08DB1-CFE5-4A9A-BCB2-C82F79C61A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F10D3C0-7CBD-42BF-BC76-68A25F9730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DF561D-125D-4BA4-BEA8-D540A3EF8FB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96CE140-59C9-47C1-9BFD-E716943C47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D2421D5-FB16-43BB-BD72-57B6D115C2F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94B4B66-3D8B-4D67-B68A-5EE98A61C3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1CE3395-ADDA-44B4-B550-87AF22E18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6A7375E-9A29-4790-AA05-FC4DCC1AE7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E67518D-21C7-4CDB-9A75-248EEAB4350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13A36F7-9692-46D1-AA17-3036EBF7572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04FE3BA-02A8-46F8-8C46-213885DB491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7C8B1E1C-C236-410A-A75B-B5FED48E26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FD8A655-CFAF-496E-82F7-4677B2100C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B52CEB0-DF45-45EF-B19A-A15C1A17E1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D16414C-77DA-4C7E-8E62-862EAA940E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C5789C5-251A-445C-8D17-18D36F8B51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BA0ACD3-25B4-4C98-B833-09426BA9CC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2EAAE7-E646-4A26-BA0E-A130ECE6A4E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F4E911F-A532-42C7-B083-1E5BA8D71A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8" name="Right Triangle 43">
            <a:extLst>
              <a:ext uri="{FF2B5EF4-FFF2-40B4-BE49-F238E27FC236}">
                <a16:creationId xmlns:a16="http://schemas.microsoft.com/office/drawing/2014/main" id="{1DEA6A44-CD60-4DFD-802B-A4F4BFCB7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5820162" y="-288353"/>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Pavadinimas 1">
            <a:extLst>
              <a:ext uri="{FF2B5EF4-FFF2-40B4-BE49-F238E27FC236}">
                <a16:creationId xmlns:a16="http://schemas.microsoft.com/office/drawing/2014/main" id="{F020EC4D-3958-0B02-B31D-5481FD13B35B}"/>
              </a:ext>
            </a:extLst>
          </p:cNvPr>
          <p:cNvSpPr>
            <a:spLocks noGrp="1"/>
          </p:cNvSpPr>
          <p:nvPr>
            <p:ph type="title"/>
          </p:nvPr>
        </p:nvSpPr>
        <p:spPr>
          <a:xfrm>
            <a:off x="691078" y="725951"/>
            <a:ext cx="10794505" cy="902692"/>
          </a:xfrm>
        </p:spPr>
        <p:txBody>
          <a:bodyPr>
            <a:normAutofit/>
          </a:bodyPr>
          <a:lstStyle/>
          <a:p>
            <a:pPr algn="ctr"/>
            <a:r>
              <a:rPr lang="lt-LT" dirty="0"/>
              <a:t>Kita aktuali informacija</a:t>
            </a:r>
            <a:endParaRPr lang="pl-PL" dirty="0"/>
          </a:p>
        </p:txBody>
      </p:sp>
      <p:graphicFrame>
        <p:nvGraphicFramePr>
          <p:cNvPr id="49" name="Turinio vietos rezervavimo ženklas 2">
            <a:extLst>
              <a:ext uri="{FF2B5EF4-FFF2-40B4-BE49-F238E27FC236}">
                <a16:creationId xmlns:a16="http://schemas.microsoft.com/office/drawing/2014/main" id="{EB9506ED-1D3E-42E0-8B0D-0B6796ACD745}"/>
              </a:ext>
            </a:extLst>
          </p:cNvPr>
          <p:cNvGraphicFramePr>
            <a:graphicFrameLocks noGrp="1"/>
          </p:cNvGraphicFramePr>
          <p:nvPr>
            <p:ph idx="1"/>
            <p:extLst>
              <p:ext uri="{D42A27DB-BD31-4B8C-83A1-F6EECF244321}">
                <p14:modId xmlns:p14="http://schemas.microsoft.com/office/powerpoint/2010/main" val="1738433152"/>
              </p:ext>
            </p:extLst>
          </p:nvPr>
        </p:nvGraphicFramePr>
        <p:xfrm>
          <a:off x="690562" y="1797256"/>
          <a:ext cx="10840679" cy="4343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0792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3EC677D-C9FD-A6E7-C2C8-69E026979F76}"/>
              </a:ext>
            </a:extLst>
          </p:cNvPr>
          <p:cNvSpPr>
            <a:spLocks noGrp="1"/>
          </p:cNvSpPr>
          <p:nvPr>
            <p:ph type="title"/>
          </p:nvPr>
        </p:nvSpPr>
        <p:spPr/>
        <p:txBody>
          <a:bodyPr>
            <a:normAutofit/>
          </a:bodyPr>
          <a:lstStyle/>
          <a:p>
            <a:r>
              <a:rPr lang="lt-LT" sz="2400" b="1" dirty="0"/>
              <a:t>TARPINIO PATIKRINIMO IR BRANDOS EGZAMINO LAIKYMAS MOKYKLOJE, KURIOJE MOKOMASI / MOKYTASI, ATSKIROSE BRANDOS EGZAMINŲ CENTRŲ PATALPOSE IR NAMIE (1-2)</a:t>
            </a:r>
            <a:endParaRPr lang="pl-PL" sz="2400" dirty="0"/>
          </a:p>
        </p:txBody>
      </p:sp>
      <p:sp>
        <p:nvSpPr>
          <p:cNvPr id="3" name="Turinio vietos rezervavimo ženklas 2">
            <a:extLst>
              <a:ext uri="{FF2B5EF4-FFF2-40B4-BE49-F238E27FC236}">
                <a16:creationId xmlns:a16="http://schemas.microsoft.com/office/drawing/2014/main" id="{C84B8062-F50B-2F5D-53B4-A1C03E16ECC5}"/>
              </a:ext>
            </a:extLst>
          </p:cNvPr>
          <p:cNvSpPr>
            <a:spLocks noGrp="1"/>
          </p:cNvSpPr>
          <p:nvPr>
            <p:ph idx="1"/>
          </p:nvPr>
        </p:nvSpPr>
        <p:spPr/>
        <p:txBody>
          <a:bodyPr>
            <a:normAutofit fontScale="85000" lnSpcReduction="20000"/>
          </a:bodyPr>
          <a:lstStyle/>
          <a:p>
            <a:pPr indent="540385"/>
            <a:r>
              <a:rPr lang="lt-LT" dirty="0">
                <a:effectLst/>
              </a:rPr>
              <a:t>28. Mokykloje, kurioje mokomasi / mokytasi, laiko: 28.1. brandos egzaminus:</a:t>
            </a:r>
          </a:p>
          <a:p>
            <a:pPr indent="540385"/>
            <a:r>
              <a:rPr lang="lt-LT" dirty="0">
                <a:effectLst/>
              </a:rPr>
              <a:t>28.1.1. žymią </a:t>
            </a:r>
            <a:r>
              <a:rPr lang="lt-LT" dirty="0" err="1">
                <a:effectLst/>
              </a:rPr>
              <a:t>silpnaregystę</a:t>
            </a:r>
            <a:r>
              <a:rPr lang="lt-LT" dirty="0">
                <a:effectLst/>
              </a:rPr>
              <a:t>, aklumą su regėjimo likučiu, praktišką ar visišką aklumą turintis mokinys ir buvęs mokinys, kuriems brandos egzamino užduotys pateikiamos Brailio raštu;</a:t>
            </a:r>
          </a:p>
          <a:p>
            <a:pPr indent="540385"/>
            <a:r>
              <a:rPr lang="lt-LT" dirty="0">
                <a:effectLst/>
              </a:rPr>
              <a:t>28.1.2. mokinys ir buvęs mokinys, turintys vidutinį ar sunkų judesio ir padėties sutrikimą, lėtinių neurologinių sutrikimų ir dėl to negalintys atvykti į dalyko tarpinio patikrinimo ar brandos egzamino centrą;</a:t>
            </a:r>
          </a:p>
          <a:p>
            <a:pPr indent="540385"/>
            <a:r>
              <a:rPr lang="lt-LT" dirty="0">
                <a:effectLst/>
              </a:rPr>
              <a:t>28.1.3. mokinys ir buvęs mokinys, turintys gilų klausos sutrikimą (kurtumą) ar </a:t>
            </a:r>
            <a:r>
              <a:rPr lang="lt-LT" dirty="0" err="1">
                <a:effectLst/>
              </a:rPr>
              <a:t>kochlearinį</a:t>
            </a:r>
            <a:r>
              <a:rPr lang="lt-LT" dirty="0">
                <a:effectLst/>
              </a:rPr>
              <a:t> implantą (esant dideliems ar labai dideliems specialiesiems ugdymosi poreikiams);</a:t>
            </a:r>
          </a:p>
          <a:p>
            <a:pPr indent="540385"/>
            <a:r>
              <a:rPr lang="lt-LT" dirty="0">
                <a:effectLst/>
              </a:rPr>
              <a:t>28.1.4. mokinys, turintis įvairiapusį raidos ar nerimo spektro sutrikimą;</a:t>
            </a:r>
          </a:p>
          <a:p>
            <a:pPr indent="540385"/>
            <a:r>
              <a:rPr lang="lt-LT" dirty="0">
                <a:effectLst/>
              </a:rPr>
              <a:t>29. Namie mokytas mokinys ir buvęs mokinys, negalintys atvykti į dalyko tarpinio patikrinimo ir (ar) brandos egzamino centrą ir mokyklą, kurioje mokosi ar mokėsi, tarpinius patikrinimus ir brandos egzaminus laiko namie. Tarpinį patikrinimą namie laiko nuotoliniu elektroniniu būdu.</a:t>
            </a:r>
          </a:p>
          <a:p>
            <a:endParaRPr lang="pl-PL" dirty="0"/>
          </a:p>
        </p:txBody>
      </p:sp>
    </p:spTree>
    <p:extLst>
      <p:ext uri="{BB962C8B-B14F-4D97-AF65-F5344CB8AC3E}">
        <p14:creationId xmlns:p14="http://schemas.microsoft.com/office/powerpoint/2010/main" val="3729666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7C3C2D0-A48F-4A6F-9C7D-888E9DFE6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0" name="Group 9">
            <a:extLst>
              <a:ext uri="{FF2B5EF4-FFF2-40B4-BE49-F238E27FC236}">
                <a16:creationId xmlns:a16="http://schemas.microsoft.com/office/drawing/2014/main" id="{7921D173-6284-4FAE-A99F-43ECD7FF27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1" name="Straight Connector 10">
              <a:extLst>
                <a:ext uri="{FF2B5EF4-FFF2-40B4-BE49-F238E27FC236}">
                  <a16:creationId xmlns:a16="http://schemas.microsoft.com/office/drawing/2014/main" id="{DA9BF565-BBEE-48F0-A1FA-F4E6BB2589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92AA7AD-BC24-422C-941E-17CA67C9EA2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DE6859-3F3B-4967-BE7C-4A9E51DAE6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15A87A1-CACC-4A2A-B78D-D40C6B33B3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F779A3D-92DA-4F31-8FB7-B1C987E90EC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D9AF05A-8ABD-47E9-BDF0-8FE84C30C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C9C4168-16CE-49DB-9A25-7046068DC7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89829A5-43FD-42B2-ACDC-656339BF9E7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A5CDD6A-F295-4FA4-9A8E-84EF71D4BD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3D87361-C476-4621-86D8-7A4AAB077D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B28A1C1-067C-40F1-9DBD-7A29C86813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32EEEDA-3682-432F-8AF6-64C9861C438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55A0942-89D9-4008-B705-D394677DB8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9F9EC0-3407-45D7-8140-44300FDEC7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80E820B-BF53-4C96-8E7F-0E84A2D0B6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F916B3F-A54C-42D7-9755-BC4C334645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839EE86-1E58-4F25-A36E-6F8A0C1B40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CF943B8-9541-4EDB-BF3A-AC968A03B9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382AA5E-EAE7-4589-BD66-0D5C0CA9C1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38B4626-DFE3-4915-854F-62EFAA5BED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D99BF45-4212-4A91-9D80-990C7971E1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B36D20A-9010-4C1A-9123-EBDEEB5131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6DACB13-D4A4-40CD-B5C2-1668B5A8FB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76C03C-90B5-4F21-869F-538C6C3FB6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2F950BD-388F-4F2D-9896-D94F81CD0A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BC3A6AC-920A-4DBD-A46A-E9ACB03BB1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8C2C64E-EFB0-4336-B5D5-4646040FD3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0760DFA-8273-42B4-BA9C-71A5B32719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BA07601-6746-4097-8AAC-604ADB0509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22D8CD4-DCE3-42A2-85C2-2B5068B3C62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D853C3B-C174-4ACE-99E6-3A948EE04AE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Pavadinimas 1">
            <a:extLst>
              <a:ext uri="{FF2B5EF4-FFF2-40B4-BE49-F238E27FC236}">
                <a16:creationId xmlns:a16="http://schemas.microsoft.com/office/drawing/2014/main" id="{014D87D3-2F90-3514-9E97-442A5A05D747}"/>
              </a:ext>
            </a:extLst>
          </p:cNvPr>
          <p:cNvSpPr>
            <a:spLocks noGrp="1"/>
          </p:cNvSpPr>
          <p:nvPr>
            <p:ph type="title"/>
          </p:nvPr>
        </p:nvSpPr>
        <p:spPr>
          <a:xfrm>
            <a:off x="691079" y="1255927"/>
            <a:ext cx="3415364" cy="4887475"/>
          </a:xfrm>
        </p:spPr>
        <p:txBody>
          <a:bodyPr anchor="t">
            <a:normAutofit/>
          </a:bodyPr>
          <a:lstStyle/>
          <a:p>
            <a:pPr>
              <a:lnSpc>
                <a:spcPct val="90000"/>
              </a:lnSpc>
            </a:pPr>
            <a:r>
              <a:rPr lang="lt-LT" sz="2400" b="1" dirty="0"/>
              <a:t>TARPINIO PATIKRINIMO IR BRANDOS EGZAMINO LAIKYMAS MOKYKLOJE, KURIOJE MOKOMASI / MOKYTASI, ATSKIROSE BRANDOS EGZAMINŲ CENTRŲ PATALPOSE IR NAMIE (2-2)</a:t>
            </a:r>
            <a:endParaRPr lang="pl-PL" sz="2400" dirty="0"/>
          </a:p>
        </p:txBody>
      </p:sp>
      <p:sp>
        <p:nvSpPr>
          <p:cNvPr id="43" name="Right Triangle 42">
            <a:extLst>
              <a:ext uri="{FF2B5EF4-FFF2-40B4-BE49-F238E27FC236}">
                <a16:creationId xmlns:a16="http://schemas.microsoft.com/office/drawing/2014/main" id="{69F0804E-F8DE-40E7-90F4-68B638136E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8924" y="1516209"/>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urinio vietos rezervavimo ženklas 2">
            <a:extLst>
              <a:ext uri="{FF2B5EF4-FFF2-40B4-BE49-F238E27FC236}">
                <a16:creationId xmlns:a16="http://schemas.microsoft.com/office/drawing/2014/main" id="{9A9F3A36-38F2-6A09-1D99-949AEB15C2B3}"/>
              </a:ext>
            </a:extLst>
          </p:cNvPr>
          <p:cNvSpPr>
            <a:spLocks noGrp="1"/>
          </p:cNvSpPr>
          <p:nvPr>
            <p:ph idx="1"/>
          </p:nvPr>
        </p:nvSpPr>
        <p:spPr>
          <a:xfrm>
            <a:off x="5089836" y="1255926"/>
            <a:ext cx="6411085" cy="4906653"/>
          </a:xfrm>
        </p:spPr>
        <p:txBody>
          <a:bodyPr anchor="t">
            <a:normAutofit/>
          </a:bodyPr>
          <a:lstStyle/>
          <a:p>
            <a:pPr>
              <a:lnSpc>
                <a:spcPct val="100000"/>
              </a:lnSpc>
            </a:pPr>
            <a:r>
              <a:rPr lang="lt-LT" dirty="0">
                <a:effectLst/>
              </a:rPr>
              <a:t>30. Kandidatai, turintys specialiųjų ugdymosi poreikių </a:t>
            </a:r>
            <a:r>
              <a:rPr lang="lt-LT" b="1" dirty="0">
                <a:effectLst/>
              </a:rPr>
              <a:t>dėl skaitymo, regos ar klausos, raidos sutrikimo, dėl </a:t>
            </a:r>
            <a:r>
              <a:rPr lang="lt-LT" b="1" dirty="0" err="1">
                <a:effectLst/>
              </a:rPr>
              <a:t>kochlearinio</a:t>
            </a:r>
            <a:r>
              <a:rPr lang="lt-LT" b="1" dirty="0">
                <a:effectLst/>
              </a:rPr>
              <a:t> implanto (esant vidutiniams, dideliems ar labai dideliems specialiesiems ugdymosi poreikiams), dėl kompleksinių ir kitų negalių, </a:t>
            </a:r>
            <a:r>
              <a:rPr lang="lt-LT" dirty="0">
                <a:effectLst/>
              </a:rPr>
              <a:t>užsienio (anglų) kalbos, užsienio (prancūzų) kalbos, užsienio (vokiečių) kalbos brandos egzaminus, lenkų tautinės mažumos gimtosios kalbos ir literatūros, baltarusių tautinės mažumos gimtosios kalbos ir literatūros, rusų tautinės mažumos gimtosios kalbos ir literatūros ir vokiečių tautinės mažumos gimtosios kalbos ir literatūros </a:t>
            </a:r>
            <a:r>
              <a:rPr lang="lt-LT" b="1" dirty="0">
                <a:effectLst/>
              </a:rPr>
              <a:t>tarpinius patikrinimus laiko atskirose brandos egzamino ar tarpinio patikrinimo centro patalpose.</a:t>
            </a:r>
          </a:p>
          <a:p>
            <a:pPr>
              <a:lnSpc>
                <a:spcPct val="100000"/>
              </a:lnSpc>
            </a:pPr>
            <a:endParaRPr lang="pl-PL" dirty="0"/>
          </a:p>
        </p:txBody>
      </p:sp>
    </p:spTree>
    <p:extLst>
      <p:ext uri="{BB962C8B-B14F-4D97-AF65-F5344CB8AC3E}">
        <p14:creationId xmlns:p14="http://schemas.microsoft.com/office/powerpoint/2010/main" val="3882061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9075AA2-C7C5-B38E-D572-95A9465901AA}"/>
              </a:ext>
            </a:extLst>
          </p:cNvPr>
          <p:cNvSpPr>
            <a:spLocks noGrp="1"/>
          </p:cNvSpPr>
          <p:nvPr>
            <p:ph type="title"/>
          </p:nvPr>
        </p:nvSpPr>
        <p:spPr>
          <a:xfrm>
            <a:off x="691079" y="725952"/>
            <a:ext cx="10325000" cy="815770"/>
          </a:xfrm>
        </p:spPr>
        <p:txBody>
          <a:bodyPr>
            <a:normAutofit/>
          </a:bodyPr>
          <a:lstStyle/>
          <a:p>
            <a:r>
              <a:rPr lang="lt-LT" sz="2800" b="1" dirty="0"/>
              <a:t>ATLEIDIMAS NUO BRANDOS EGZAMINŲ (1-3)</a:t>
            </a:r>
            <a:endParaRPr lang="pl-PL" sz="2800" dirty="0"/>
          </a:p>
        </p:txBody>
      </p:sp>
      <p:sp>
        <p:nvSpPr>
          <p:cNvPr id="3" name="Turinio vietos rezervavimo ženklas 2">
            <a:extLst>
              <a:ext uri="{FF2B5EF4-FFF2-40B4-BE49-F238E27FC236}">
                <a16:creationId xmlns:a16="http://schemas.microsoft.com/office/drawing/2014/main" id="{72A73183-5FDB-B79B-608F-21FFA9C62208}"/>
              </a:ext>
            </a:extLst>
          </p:cNvPr>
          <p:cNvSpPr>
            <a:spLocks noGrp="1"/>
          </p:cNvSpPr>
          <p:nvPr>
            <p:ph idx="1"/>
          </p:nvPr>
        </p:nvSpPr>
        <p:spPr>
          <a:xfrm>
            <a:off x="691079" y="1733107"/>
            <a:ext cx="10325000" cy="4171460"/>
          </a:xfrm>
        </p:spPr>
        <p:txBody>
          <a:bodyPr>
            <a:normAutofit lnSpcReduction="10000"/>
          </a:bodyPr>
          <a:lstStyle/>
          <a:p>
            <a:pPr indent="540385"/>
            <a:r>
              <a:rPr lang="lt-LT">
                <a:effectLst/>
              </a:rPr>
              <a:t>31. Mokinys ir buvęs mokinys nuo tarpinių patikrinimų ir brandos egzaminų atleidžiami mokyklos vadovo įsakymu, jeigu:</a:t>
            </a:r>
          </a:p>
          <a:p>
            <a:pPr indent="540385"/>
            <a:r>
              <a:rPr lang="lt-LT">
                <a:effectLst/>
              </a:rPr>
              <a:t>31.1</a:t>
            </a:r>
            <a:r>
              <a:rPr lang="lt-LT" b="1">
                <a:effectLst/>
              </a:rPr>
              <a:t>. iki lapkričio 24 d. </a:t>
            </a:r>
            <a:r>
              <a:rPr lang="lt-LT">
                <a:effectLst/>
              </a:rPr>
              <a:t>mokyklos vadovui pateikė prašymą atleisti nuo tarpinių patikrinimų ir brandos egzaminų ir supažindino mokyklos vadovą ar jo įgaliotą kitą mokyklos darbuotoją su turimos </a:t>
            </a:r>
            <a:r>
              <a:rPr lang="lt-LT" b="1">
                <a:effectLst/>
              </a:rPr>
              <a:t>Gydytojų konsultacinės komisijos pažymos rekomendacija atleisti nuo brandos egzaminų;</a:t>
            </a:r>
          </a:p>
          <a:p>
            <a:pPr indent="540385"/>
            <a:r>
              <a:rPr lang="lt-LT">
                <a:effectLst/>
              </a:rPr>
              <a:t>31.2. iki einamųjų mokslo metų tarpinių patikrinimų ir brandos egzaminų tvarkaraštyje nustatytos pasirinkto brandos egzamino dienos mokyklos vadovui pateikė prašymą atleisti nuo brandos egzaminų ir supažindino mokyklos vadovą ar jo įgaliotą kitą mokyklos darbuotoją su turimo </a:t>
            </a:r>
            <a:r>
              <a:rPr lang="lt-LT" b="1">
                <a:effectLst/>
              </a:rPr>
              <a:t>Gydytojų konsultacinės komisijos išrašo rekomendacija, kurioje nurodytas atleidimo terminas baigiasi po to dalyko brandos egzaminui pakartotinėje sesijoje nustatytos datos;</a:t>
            </a:r>
            <a:endParaRPr lang="lt-LT" b="1" dirty="0">
              <a:effectLst/>
            </a:endParaRPr>
          </a:p>
        </p:txBody>
      </p:sp>
    </p:spTree>
    <p:extLst>
      <p:ext uri="{BB962C8B-B14F-4D97-AF65-F5344CB8AC3E}">
        <p14:creationId xmlns:p14="http://schemas.microsoft.com/office/powerpoint/2010/main" val="1893997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718EF94-1AEC-D20C-8866-FE113BABF545}"/>
              </a:ext>
            </a:extLst>
          </p:cNvPr>
          <p:cNvSpPr>
            <a:spLocks noGrp="1"/>
          </p:cNvSpPr>
          <p:nvPr>
            <p:ph type="title"/>
          </p:nvPr>
        </p:nvSpPr>
        <p:spPr>
          <a:xfrm>
            <a:off x="691079" y="725951"/>
            <a:ext cx="10325000" cy="805137"/>
          </a:xfrm>
        </p:spPr>
        <p:txBody>
          <a:bodyPr/>
          <a:lstStyle/>
          <a:p>
            <a:r>
              <a:rPr lang="lt-LT" dirty="0"/>
              <a:t>Atleidimas (2-3)</a:t>
            </a:r>
            <a:endParaRPr lang="pl-PL" dirty="0"/>
          </a:p>
        </p:txBody>
      </p:sp>
      <p:sp>
        <p:nvSpPr>
          <p:cNvPr id="3" name="Turinio vietos rezervavimo ženklas 2">
            <a:extLst>
              <a:ext uri="{FF2B5EF4-FFF2-40B4-BE49-F238E27FC236}">
                <a16:creationId xmlns:a16="http://schemas.microsoft.com/office/drawing/2014/main" id="{8B050ABE-7930-4C7C-2F46-7156C215A357}"/>
              </a:ext>
            </a:extLst>
          </p:cNvPr>
          <p:cNvSpPr>
            <a:spLocks noGrp="1"/>
          </p:cNvSpPr>
          <p:nvPr>
            <p:ph idx="1"/>
          </p:nvPr>
        </p:nvSpPr>
        <p:spPr>
          <a:xfrm>
            <a:off x="691079" y="1531088"/>
            <a:ext cx="10325000" cy="4373479"/>
          </a:xfrm>
        </p:spPr>
        <p:txBody>
          <a:bodyPr>
            <a:normAutofit/>
          </a:bodyPr>
          <a:lstStyle/>
          <a:p>
            <a:r>
              <a:rPr lang="lt-LT" dirty="0">
                <a:effectLst/>
              </a:rPr>
              <a:t>35. Mokinys, buvęs mokinys ir eksternas, </a:t>
            </a:r>
            <a:r>
              <a:rPr lang="lt-LT" b="1" dirty="0">
                <a:effectLst/>
              </a:rPr>
              <a:t>turintys vidutinį, žymų, labai žymų ar gilų klausos sutrikimą (kurtumą) ar </a:t>
            </a:r>
            <a:r>
              <a:rPr lang="lt-LT" b="1" dirty="0" err="1">
                <a:effectLst/>
              </a:rPr>
              <a:t>kochlearinį</a:t>
            </a:r>
            <a:r>
              <a:rPr lang="lt-LT" b="1" dirty="0">
                <a:effectLst/>
              </a:rPr>
              <a:t> implantą (esant dideliems ar labai dideliems specialiesiems ugdymosi poreikiams), </a:t>
            </a:r>
            <a:r>
              <a:rPr lang="lt-LT" dirty="0">
                <a:effectLst/>
              </a:rPr>
              <a:t>pasirinkę užsienio (anglų) kalbos, užsienio (prancūzų) kalbos, užsienio (vokiečių) kalbos brandos egzaminą ir turintys negalią patvirtinantį dokumentą, mokyklos vadovo įsakymu </a:t>
            </a:r>
            <a:r>
              <a:rPr lang="lt-LT" b="1" dirty="0">
                <a:effectLst/>
              </a:rPr>
              <a:t>atleidžiami nuo pasirinkto </a:t>
            </a:r>
            <a:r>
              <a:rPr lang="lt-LT" dirty="0">
                <a:effectLst/>
              </a:rPr>
              <a:t>užsienio (anglų) kalbos, užsienio (prancūzų) kalbos, užsienio (vokiečių) kalbos brandos egzamino </a:t>
            </a:r>
            <a:r>
              <a:rPr lang="lt-LT" b="1" dirty="0">
                <a:effectLst/>
              </a:rPr>
              <a:t>kalbėjimo</a:t>
            </a:r>
            <a:r>
              <a:rPr lang="lt-LT" dirty="0">
                <a:effectLst/>
              </a:rPr>
              <a:t> ir šių dalykų tarpinio patikrinimo </a:t>
            </a:r>
            <a:r>
              <a:rPr lang="lt-LT" b="1" dirty="0">
                <a:effectLst/>
              </a:rPr>
              <a:t>klausymo dalių</a:t>
            </a:r>
            <a:r>
              <a:rPr lang="lt-LT" dirty="0">
                <a:effectLst/>
              </a:rPr>
              <a:t>. </a:t>
            </a:r>
          </a:p>
          <a:p>
            <a:r>
              <a:rPr lang="lt-LT" dirty="0">
                <a:effectLst/>
              </a:rPr>
              <a:t>Jei mokykloje nėra galiojančių šiuos specialiuosius ugdymosi poreikius patvirtinančių dokumentų, šiame punkte įvardinti kandidatai mokyklos vadovui pateikia pedagoginės psichologinės tarnybos pažymą. Pažymoje turi būti nurodoma klausos sutrikimo grupė (vidutinis, žymus, labai žymus, gilus klausos sutrikimas ar </a:t>
            </a:r>
            <a:r>
              <a:rPr lang="lt-LT" dirty="0" err="1">
                <a:effectLst/>
              </a:rPr>
              <a:t>kochlearinis</a:t>
            </a:r>
            <a:r>
              <a:rPr lang="lt-LT" dirty="0">
                <a:effectLst/>
              </a:rPr>
              <a:t> implantas).</a:t>
            </a:r>
          </a:p>
          <a:p>
            <a:endParaRPr lang="pl-PL" dirty="0"/>
          </a:p>
        </p:txBody>
      </p:sp>
    </p:spTree>
    <p:extLst>
      <p:ext uri="{BB962C8B-B14F-4D97-AF65-F5344CB8AC3E}">
        <p14:creationId xmlns:p14="http://schemas.microsoft.com/office/powerpoint/2010/main" val="416257284"/>
      </p:ext>
    </p:extLst>
  </p:cSld>
  <p:clrMapOvr>
    <a:masterClrMapping/>
  </p:clrMapOvr>
</p:sld>
</file>

<file path=ppt/theme/theme1.xml><?xml version="1.0" encoding="utf-8"?>
<a:theme xmlns:a="http://schemas.openxmlformats.org/drawingml/2006/main" name="CosineVTI">
  <a:themeElements>
    <a:clrScheme name="Custom 133">
      <a:dk1>
        <a:sysClr val="windowText" lastClr="000000"/>
      </a:dk1>
      <a:lt1>
        <a:sysClr val="window" lastClr="FFFFFF"/>
      </a:lt1>
      <a:dk2>
        <a:srgbClr val="2A2735"/>
      </a:dk2>
      <a:lt2>
        <a:srgbClr val="EEEEEE"/>
      </a:lt2>
      <a:accent1>
        <a:srgbClr val="1EBE9B"/>
      </a:accent1>
      <a:accent2>
        <a:srgbClr val="8F99BB"/>
      </a:accent2>
      <a:accent3>
        <a:srgbClr val="FD8686"/>
      </a:accent3>
      <a:accent4>
        <a:srgbClr val="A3A3C1"/>
      </a:accent4>
      <a:accent5>
        <a:srgbClr val="7162FE"/>
      </a:accent5>
      <a:accent6>
        <a:srgbClr val="E76445"/>
      </a:accent6>
      <a:hlink>
        <a:srgbClr val="EF08F7"/>
      </a:hlink>
      <a:folHlink>
        <a:srgbClr val="8477FE"/>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docProps/app.xml><?xml version="1.0" encoding="utf-8"?>
<Properties xmlns="http://schemas.openxmlformats.org/officeDocument/2006/extended-properties" xmlns:vt="http://schemas.openxmlformats.org/officeDocument/2006/docPropsVTypes">
  <Template>Integral</Template>
  <TotalTime>212</TotalTime>
  <Words>2211</Words>
  <Application>Microsoft Office PowerPoint</Application>
  <PresentationFormat>Plačiaekranė</PresentationFormat>
  <Paragraphs>81</Paragraphs>
  <Slides>18</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18</vt:i4>
      </vt:variant>
    </vt:vector>
  </HeadingPairs>
  <TitlesOfParts>
    <vt:vector size="22" baseType="lpstr">
      <vt:lpstr>Arial</vt:lpstr>
      <vt:lpstr>Grandview</vt:lpstr>
      <vt:lpstr>Wingdings</vt:lpstr>
      <vt:lpstr>CosineVTI</vt:lpstr>
      <vt:lpstr>PUPP, tarpinių ir BE pritaikymo procesas</vt:lpstr>
      <vt:lpstr>Tarpinių patikrinimų, brandos egzaminų teisinė bazė</vt:lpstr>
      <vt:lpstr>PRAŠYMŲ PATEIKIMAS</vt:lpstr>
      <vt:lpstr>Svarbiausios datos</vt:lpstr>
      <vt:lpstr>Kita aktuali informacija</vt:lpstr>
      <vt:lpstr>TARPINIO PATIKRINIMO IR BRANDOS EGZAMINO LAIKYMAS MOKYKLOJE, KURIOJE MOKOMASI / MOKYTASI, ATSKIROSE BRANDOS EGZAMINŲ CENTRŲ PATALPOSE IR NAMIE (1-2)</vt:lpstr>
      <vt:lpstr>TARPINIO PATIKRINIMO IR BRANDOS EGZAMINO LAIKYMAS MOKYKLOJE, KURIOJE MOKOMASI / MOKYTASI, ATSKIROSE BRANDOS EGZAMINŲ CENTRŲ PATALPOSE IR NAMIE (2-2)</vt:lpstr>
      <vt:lpstr>ATLEIDIMAS NUO BRANDOS EGZAMINŲ (1-3)</vt:lpstr>
      <vt:lpstr>Atleidimas (2-3)</vt:lpstr>
      <vt:lpstr>Atleidimas, pritaikymai (3-3)</vt:lpstr>
      <vt:lpstr>UŽDUOTIES FORMOS, VYKDYMO IR VERTINIMO INSTRUKCIJŲ PRITAIKYMAS (1-2)</vt:lpstr>
      <vt:lpstr>UŽDUOTIES FORMOS, VYKDYMO IR VERTINIMO INSTRUKCIJŲ PRITAIKYMAS (2-2)</vt:lpstr>
      <vt:lpstr>„PowerPoint“ pateiktis</vt:lpstr>
      <vt:lpstr>Pagrindinio ugdymo pasiekimų patikrinimo teisinė bazė</vt:lpstr>
      <vt:lpstr>Pagrindinio ugdymo pasiekimų patikrinimas</vt:lpstr>
      <vt:lpstr>PRITAIKYMAI</vt:lpstr>
      <vt:lpstr>ATLEIDIMAS NUO PASIEKIMŲ PATIKRINIMO AR PASIEKIMŲ PATIKRINIMO DALIES</vt:lpstr>
      <vt:lpstr>Aktuali informacija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PUPP, tarpinių ir BE pritaikymo procesas</dc:title>
  <dc:creator>Ana Pavilovič-Jančis</dc:creator>
  <cp:lastModifiedBy>Ana Pavilovič-Jančis</cp:lastModifiedBy>
  <cp:revision>5</cp:revision>
  <dcterms:created xsi:type="dcterms:W3CDTF">2023-10-02T19:04:01Z</dcterms:created>
  <dcterms:modified xsi:type="dcterms:W3CDTF">2023-10-03T11:49:32Z</dcterms:modified>
</cp:coreProperties>
</file>